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71" r:id="rId2"/>
    <p:sldId id="344" r:id="rId3"/>
    <p:sldId id="326" r:id="rId4"/>
    <p:sldId id="318" r:id="rId5"/>
    <p:sldId id="299" r:id="rId6"/>
    <p:sldId id="342" r:id="rId7"/>
    <p:sldId id="300" r:id="rId8"/>
    <p:sldId id="256" r:id="rId9"/>
    <p:sldId id="324" r:id="rId10"/>
    <p:sldId id="287" r:id="rId11"/>
    <p:sldId id="319" r:id="rId12"/>
    <p:sldId id="341" r:id="rId13"/>
    <p:sldId id="327" r:id="rId14"/>
    <p:sldId id="301" r:id="rId15"/>
    <p:sldId id="321" r:id="rId16"/>
    <p:sldId id="320" r:id="rId17"/>
    <p:sldId id="336" r:id="rId18"/>
    <p:sldId id="303" r:id="rId19"/>
    <p:sldId id="343" r:id="rId20"/>
    <p:sldId id="306" r:id="rId21"/>
    <p:sldId id="307" r:id="rId22"/>
    <p:sldId id="322" r:id="rId23"/>
    <p:sldId id="325" r:id="rId24"/>
    <p:sldId id="338" r:id="rId25"/>
    <p:sldId id="328" r:id="rId26"/>
    <p:sldId id="312" r:id="rId27"/>
    <p:sldId id="280" r:id="rId28"/>
    <p:sldId id="278" r:id="rId29"/>
    <p:sldId id="274" r:id="rId30"/>
    <p:sldId id="297" r:id="rId31"/>
    <p:sldId id="277" r:id="rId32"/>
    <p:sldId id="298" r:id="rId33"/>
    <p:sldId id="275" r:id="rId34"/>
    <p:sldId id="296" r:id="rId35"/>
    <p:sldId id="337" r:id="rId36"/>
    <p:sldId id="285" r:id="rId37"/>
    <p:sldId id="279" r:id="rId38"/>
    <p:sldId id="295" r:id="rId39"/>
    <p:sldId id="286" r:id="rId40"/>
    <p:sldId id="289" r:id="rId41"/>
    <p:sldId id="281" r:id="rId42"/>
    <p:sldId id="282" r:id="rId43"/>
    <p:sldId id="294" r:id="rId44"/>
    <p:sldId id="284" r:id="rId45"/>
    <p:sldId id="290" r:id="rId46"/>
    <p:sldId id="291" r:id="rId47"/>
    <p:sldId id="292" r:id="rId48"/>
    <p:sldId id="339" r:id="rId49"/>
    <p:sldId id="329" r:id="rId50"/>
    <p:sldId id="305" r:id="rId51"/>
    <p:sldId id="330" r:id="rId52"/>
    <p:sldId id="331" r:id="rId53"/>
    <p:sldId id="332" r:id="rId54"/>
    <p:sldId id="333" r:id="rId55"/>
    <p:sldId id="334" r:id="rId56"/>
    <p:sldId id="316" r:id="rId57"/>
    <p:sldId id="317" r:id="rId58"/>
    <p:sldId id="335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8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8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8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8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CC6600"/>
    <a:srgbClr val="CC3300"/>
    <a:srgbClr val="FFCC00"/>
    <a:srgbClr val="990033"/>
    <a:srgbClr val="FFFFBD"/>
    <a:srgbClr val="800080"/>
    <a:srgbClr val="0033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3" autoAdjust="0"/>
    <p:restoredTop sz="93081" autoAdjust="0"/>
  </p:normalViewPr>
  <p:slideViewPr>
    <p:cSldViewPr>
      <p:cViewPr varScale="1">
        <p:scale>
          <a:sx n="107" d="100"/>
          <a:sy n="107" d="100"/>
        </p:scale>
        <p:origin x="-84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9B33EED7-25AB-4D47-B298-B8E65A4681F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1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1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1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1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318D2694-0361-4B8C-AE9E-FB35FD71793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86C18C-854A-466B-A962-F171E488C588}" type="slidenum">
              <a:rPr lang="en-US"/>
              <a:pPr/>
              <a:t>1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P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BC6350-7185-4F3F-AF3F-CCA7B16EA5C7}" type="slidenum">
              <a:rPr lang="en-US"/>
              <a:pPr/>
              <a:t>10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C1987D-50DD-414B-8FED-9DAFF5798EA7}" type="slidenum">
              <a:rPr lang="en-US"/>
              <a:pPr/>
              <a:t>11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0E50F4-4978-48C5-820C-50D4A8E2247C}" type="slidenum">
              <a:rPr lang="en-US"/>
              <a:pPr/>
              <a:t>12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C35A6E-A894-4D16-85F2-07A1C848B97D}" type="slidenum">
              <a:rPr lang="en-US"/>
              <a:pPr/>
              <a:t>13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CC344-E7FA-4C93-8882-BCEDC2EE3551}" type="slidenum">
              <a:rPr lang="en-US"/>
              <a:pPr/>
              <a:t>14</a:t>
            </a:fld>
            <a:endParaRPr lang="en-US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55B571-B434-4F3D-B844-9CFF10A0B469}" type="slidenum">
              <a:rPr lang="en-US"/>
              <a:pPr/>
              <a:t>15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DC885A-E51B-4E83-BB0F-2DE962B323EA}" type="slidenum">
              <a:rPr lang="en-US"/>
              <a:pPr/>
              <a:t>16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5E6C6A-9298-4A3F-BF48-0BA134FE84CF}" type="slidenum">
              <a:rPr lang="en-US"/>
              <a:pPr/>
              <a:t>17</a:t>
            </a:fld>
            <a:endParaRPr 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DC2F67-61BE-4606-958A-6CC86B657A5D}" type="slidenum">
              <a:rPr lang="en-US"/>
              <a:pPr/>
              <a:t>18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8F04CD-B3DF-44A4-894F-E87CC82D7383}" type="slidenum">
              <a:rPr lang="en-US"/>
              <a:pPr/>
              <a:t>19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F4A7E2-45DA-4DD7-8158-044C4210B9B0}" type="slidenum">
              <a:rPr lang="en-US"/>
              <a:pPr/>
              <a:t>2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C6DFCD-3772-4775-BD8E-29490B693AA9}" type="slidenum">
              <a:rPr lang="en-US"/>
              <a:pPr/>
              <a:t>20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6DDD0B-B466-4434-A575-62D68B20C660}" type="slidenum">
              <a:rPr lang="en-US"/>
              <a:pPr/>
              <a:t>21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B82A26-726A-429A-B0EF-C0248E1B0C5F}" type="slidenum">
              <a:rPr lang="en-US"/>
              <a:pPr/>
              <a:t>22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019D75-3694-4284-8D8F-023F9FC6D3BF}" type="slidenum">
              <a:rPr lang="en-US"/>
              <a:pPr/>
              <a:t>23</a:t>
            </a:fld>
            <a:endParaRPr lang="en-US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7185FF-019A-41B4-BB39-64BDE1BEC44B}" type="slidenum">
              <a:rPr lang="en-US"/>
              <a:pPr/>
              <a:t>24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E922D8-A5E4-4512-BE5E-10C9C5343A97}" type="slidenum">
              <a:rPr lang="en-US"/>
              <a:pPr/>
              <a:t>25</a:t>
            </a:fld>
            <a:endParaRPr 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40E1EA-D7D8-4973-8D4E-B35B1539E85F}" type="slidenum">
              <a:rPr lang="en-US"/>
              <a:pPr/>
              <a:t>26</a:t>
            </a:fld>
            <a:endParaRPr lang="en-US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21C78C-6328-4B09-B51B-AE46F6FF22D3}" type="slidenum">
              <a:rPr lang="en-US"/>
              <a:pPr/>
              <a:t>27</a:t>
            </a:fld>
            <a:endParaRPr lang="en-US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9DA01-5953-4FD7-A8F4-30581FB90301}" type="slidenum">
              <a:rPr lang="en-US"/>
              <a:pPr/>
              <a:t>28</a:t>
            </a:fld>
            <a:endParaRPr lang="en-US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43B815-F401-443A-9ED4-803278705E2D}" type="slidenum">
              <a:rPr lang="en-US"/>
              <a:pPr/>
              <a:t>29</a:t>
            </a:fld>
            <a:endParaRPr 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9E3957-82C7-44D6-A01F-6617F64C59CE}" type="slidenum">
              <a:rPr lang="en-US"/>
              <a:pPr/>
              <a:t>3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35AE89-3AAB-4D8D-BF61-7514881F7CEE}" type="slidenum">
              <a:rPr lang="en-US"/>
              <a:pPr/>
              <a:t>30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A6CC9C-C81F-49BE-80F1-2D3055466EFF}" type="slidenum">
              <a:rPr lang="en-US"/>
              <a:pPr/>
              <a:t>31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A74369-BE12-412C-9722-9FA3F0C52957}" type="slidenum">
              <a:rPr lang="en-US"/>
              <a:pPr/>
              <a:t>32</a:t>
            </a:fld>
            <a:endParaRPr lang="en-US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B70EE0-5B81-4D2B-8F35-9A3119B5922B}" type="slidenum">
              <a:rPr lang="en-US"/>
              <a:pPr/>
              <a:t>33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3BA141-7B90-4718-9F3A-ED730CC42923}" type="slidenum">
              <a:rPr lang="en-US"/>
              <a:pPr/>
              <a:t>34</a:t>
            </a:fld>
            <a:endParaRPr lang="en-US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57ED7-E298-48DB-94D9-93146E067ECE}" type="slidenum">
              <a:rPr lang="en-US"/>
              <a:pPr/>
              <a:t>35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E98A18-F828-4057-8B46-8AFFC0653A08}" type="slidenum">
              <a:rPr lang="en-US"/>
              <a:pPr/>
              <a:t>36</a:t>
            </a:fld>
            <a:endParaRPr lang="en-US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243A48-71FE-4F44-900E-121E03C36223}" type="slidenum">
              <a:rPr lang="en-US"/>
              <a:pPr/>
              <a:t>37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8E64D1-A657-477B-A725-8A226147351D}" type="slidenum">
              <a:rPr lang="en-US"/>
              <a:pPr/>
              <a:t>38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96A0B9-489C-4E03-A725-5B6B2B2619C4}" type="slidenum">
              <a:rPr lang="en-US"/>
              <a:pPr/>
              <a:t>39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2F81C-AC28-4382-ADEB-18716995B1DF}" type="slidenum">
              <a:rPr lang="en-US"/>
              <a:pPr/>
              <a:t>4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DD68FA-C31C-499D-BD55-07E16E655E4E}" type="slidenum">
              <a:rPr lang="en-US"/>
              <a:pPr/>
              <a:t>40</a:t>
            </a:fld>
            <a:endParaRPr 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96EFE1-6950-453B-A1EB-ECDF7FE88094}" type="slidenum">
              <a:rPr lang="en-US"/>
              <a:pPr/>
              <a:t>41</a:t>
            </a:fld>
            <a:endParaRPr lang="en-US"/>
          </a:p>
        </p:txBody>
      </p:sp>
      <p:sp>
        <p:nvSpPr>
          <p:cNvPr id="309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DB1DCA-D18C-43E1-8FD8-881A107F6EE2}" type="slidenum">
              <a:rPr lang="en-US"/>
              <a:pPr/>
              <a:t>42</a:t>
            </a:fld>
            <a:endParaRPr lang="en-U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FB6DB6-E60F-46FC-A07A-40BA7B8FB039}" type="slidenum">
              <a:rPr lang="en-US"/>
              <a:pPr/>
              <a:t>43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B5C067-DA0B-41B3-9C4D-1A0719FAF457}" type="slidenum">
              <a:rPr lang="en-US"/>
              <a:pPr/>
              <a:t>44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C6DFD0-1FCB-4D04-9E42-D88748DB5720}" type="slidenum">
              <a:rPr lang="en-US"/>
              <a:pPr/>
              <a:t>45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CF0C5-52F2-423D-8A51-514007E4B3B4}" type="slidenum">
              <a:rPr lang="en-US"/>
              <a:pPr/>
              <a:t>46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B0721E-7D05-4D1D-A655-3111079830DE}" type="slidenum">
              <a:rPr lang="en-US"/>
              <a:pPr/>
              <a:t>47</a:t>
            </a:fld>
            <a:endParaRPr 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B948A9-AC9D-4B0D-B33D-E20BE36B24F3}" type="slidenum">
              <a:rPr lang="en-US"/>
              <a:pPr/>
              <a:t>48</a:t>
            </a:fld>
            <a:endParaRPr lang="en-U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E55372-22B0-4AAE-BC2A-85182D361146}" type="slidenum">
              <a:rPr lang="en-US"/>
              <a:pPr/>
              <a:t>49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BA4B02-7D7E-451F-832B-754574B4F94B}" type="slidenum">
              <a:rPr lang="en-US"/>
              <a:pPr/>
              <a:t>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DA05F6-3BA3-419E-8640-B63F52E7CA8D}" type="slidenum">
              <a:rPr lang="en-US"/>
              <a:pPr/>
              <a:t>50</a:t>
            </a:fld>
            <a:endParaRPr lang="en-U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362038-7EBC-40DF-B45A-888A07DDBE1D}" type="slidenum">
              <a:rPr lang="en-US"/>
              <a:pPr/>
              <a:t>51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D3F8BC-4CE1-450A-A17B-AA5A034CF40A}" type="slidenum">
              <a:rPr lang="en-US"/>
              <a:pPr/>
              <a:t>52</a:t>
            </a:fld>
            <a:endParaRPr lang="en-US"/>
          </a:p>
        </p:txBody>
      </p:sp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F6FC67-93CA-4017-8776-0DB4DEA812D2}" type="slidenum">
              <a:rPr lang="en-US"/>
              <a:pPr/>
              <a:t>53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E4A8BD-AF1C-4BAE-B14C-0A0C71492996}" type="slidenum">
              <a:rPr lang="en-US"/>
              <a:pPr/>
              <a:t>54</a:t>
            </a:fld>
            <a:endParaRPr lang="en-US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3545A4-C88C-44C4-8549-CEBA7C32E6C7}" type="slidenum">
              <a:rPr lang="en-US"/>
              <a:pPr/>
              <a:t>55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0F93A-17C8-4A6E-80A4-3CAAD2874E98}" type="slidenum">
              <a:rPr lang="en-US"/>
              <a:pPr/>
              <a:t>56</a:t>
            </a:fld>
            <a:endParaRPr lang="en-US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15C71A-F578-4479-BD7D-D2F65CC133B6}" type="slidenum">
              <a:rPr lang="en-US"/>
              <a:pPr/>
              <a:t>57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3255BD-DE1C-4685-BEB2-21AD84EA3E3C}" type="slidenum">
              <a:rPr lang="en-US"/>
              <a:pPr/>
              <a:t>58</a:t>
            </a:fld>
            <a:endParaRPr 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873924-FE78-4786-B1E3-8459A33320DC}" type="slidenum">
              <a:rPr lang="en-US"/>
              <a:pPr/>
              <a:t>6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9F0E7E-77B6-4DDC-A4C4-DA6F5F890C9D}" type="slidenum">
              <a:rPr lang="en-US"/>
              <a:pPr/>
              <a:t>7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B74CD-F446-4C5D-BC8C-ED49B9EFEF36}" type="slidenum">
              <a:rPr lang="en-US"/>
              <a:pPr/>
              <a:t>8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BDB040-FF0E-45D2-88E4-BB9E3D5D80DE}" type="slidenum">
              <a:rPr lang="en-US"/>
              <a:pPr/>
              <a:t>9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819400"/>
            <a:ext cx="8915400" cy="762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581400"/>
            <a:ext cx="4648200" cy="914400"/>
          </a:xfr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0" y="6651625"/>
            <a:ext cx="2133600" cy="168275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651625"/>
            <a:ext cx="2895600" cy="168275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10400" y="6651625"/>
            <a:ext cx="2133600" cy="168275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0D011B13-D5D0-4736-80D3-12F23458C1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6A72C7-D336-40B1-ABA4-17CECBB2EA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76200"/>
            <a:ext cx="217170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36270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6B73A3-143C-42B4-8FBF-A7B5145FC8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"/>
            <a:ext cx="8686800" cy="640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648450"/>
            <a:ext cx="2133600" cy="1968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677025"/>
            <a:ext cx="2895600" cy="1682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677025"/>
            <a:ext cx="2133600" cy="136525"/>
          </a:xfrm>
        </p:spPr>
        <p:txBody>
          <a:bodyPr/>
          <a:lstStyle>
            <a:lvl1pPr>
              <a:defRPr/>
            </a:lvl1pPr>
          </a:lstStyle>
          <a:p>
            <a:fld id="{DD13A5AB-FB0E-4BE0-9F5B-7E911EEBA0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3AF598-5D1C-4F15-95FE-469431AA6F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7E0A55-C271-4F2C-AD78-1301854B20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2672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8C6394-43F5-4C48-ABA9-D3F7BC4B3F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128CA8-C659-4E4C-9C2E-767EB903C6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D199D1-AE7B-4744-A4A1-368E274491E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4C554-01C3-4312-947C-8E2CEF6F77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DE4A2-65F6-4A30-8DB2-F0FF17D3D7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373EFF-07C2-4CDC-9053-AAD63639AF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686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48450"/>
            <a:ext cx="21336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77025"/>
            <a:ext cx="28956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677025"/>
            <a:ext cx="21336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6DC0E1B5-43D0-4F13-AB3A-53BFA8F41E6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fade thruBlk="1"/>
  </p:transition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Impact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5.jpeg"/><Relationship Id="rId5" Type="http://schemas.openxmlformats.org/officeDocument/2006/relationships/image" Target="../media/image30.jpeg"/><Relationship Id="rId10" Type="http://schemas.openxmlformats.org/officeDocument/2006/relationships/image" Target="../media/image37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55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9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60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61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62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63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11" Type="http://schemas.openxmlformats.org/officeDocument/2006/relationships/image" Target="../media/image71.jpeg"/><Relationship Id="rId5" Type="http://schemas.openxmlformats.org/officeDocument/2006/relationships/image" Target="../media/image66.jpeg"/><Relationship Id="rId10" Type="http://schemas.openxmlformats.org/officeDocument/2006/relationships/image" Target="../media/image70.jpeg"/><Relationship Id="rId4" Type="http://schemas.openxmlformats.org/officeDocument/2006/relationships/image" Target="../media/image65.jpeg"/><Relationship Id="rId9" Type="http://schemas.openxmlformats.org/officeDocument/2006/relationships/image" Target="../media/image6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10" Type="http://schemas.openxmlformats.org/officeDocument/2006/relationships/image" Target="../media/image72.jpeg"/><Relationship Id="rId4" Type="http://schemas.openxmlformats.org/officeDocument/2006/relationships/image" Target="../media/image65.jpeg"/><Relationship Id="rId9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73.jpeg"/><Relationship Id="rId10" Type="http://schemas.openxmlformats.org/officeDocument/2006/relationships/image" Target="../media/image74.jpeg"/><Relationship Id="rId4" Type="http://schemas.openxmlformats.org/officeDocument/2006/relationships/image" Target="../media/image65.jpeg"/><Relationship Id="rId9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81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Documents%20and%20Settings\PAQUITA\Desktop\videos%20etica\plagio\Copy%20paste%20Plagio.mpg" TargetMode="External"/><Relationship Id="rId6" Type="http://schemas.openxmlformats.org/officeDocument/2006/relationships/image" Target="../media/image30.jpeg"/><Relationship Id="rId11" Type="http://schemas.openxmlformats.org/officeDocument/2006/relationships/image" Target="../media/image82.jpe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83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Documents%20and%20Settings\PAQUITA\Desktop\videos%20etica\falsificaci&#243;n\MOV02574.MPG" TargetMode="External"/><Relationship Id="rId6" Type="http://schemas.openxmlformats.org/officeDocument/2006/relationships/image" Target="../media/image30.jpeg"/><Relationship Id="rId11" Type="http://schemas.openxmlformats.org/officeDocument/2006/relationships/image" Target="../media/image84.jpe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85.pn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Documents%20and%20Settings\PAQUITA\Desktop\videos%20etica\Fabricacion\MOV02505.MPG" TargetMode="External"/><Relationship Id="rId6" Type="http://schemas.openxmlformats.org/officeDocument/2006/relationships/image" Target="../media/image30.jpeg"/><Relationship Id="rId11" Type="http://schemas.openxmlformats.org/officeDocument/2006/relationships/image" Target="../media/image86.jpe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87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Documents%20and%20Settings\PAQUITA\Desktop\videos%20etica\Ambiente\MOV02500.MPG" TargetMode="External"/><Relationship Id="rId6" Type="http://schemas.openxmlformats.org/officeDocument/2006/relationships/image" Target="../media/image30.jpeg"/><Relationship Id="rId11" Type="http://schemas.openxmlformats.org/officeDocument/2006/relationships/image" Target="../media/image88.jpe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90.jpeg"/><Relationship Id="rId5" Type="http://schemas.openxmlformats.org/officeDocument/2006/relationships/image" Target="../media/image30.jpeg"/><Relationship Id="rId10" Type="http://schemas.openxmlformats.org/officeDocument/2006/relationships/image" Target="../media/image89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4.jpeg"/><Relationship Id="rId4" Type="http://schemas.openxmlformats.org/officeDocument/2006/relationships/image" Target="../media/image19.jpe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hyperlink" Target="http://sequoiahumane.org/abuse/abuse.ht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92.jpeg"/><Relationship Id="rId5" Type="http://schemas.openxmlformats.org/officeDocument/2006/relationships/image" Target="../media/image30.jpeg"/><Relationship Id="rId10" Type="http://schemas.openxmlformats.org/officeDocument/2006/relationships/image" Target="../media/image91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Documents%20and%20Settings\PAQUITA\Desktop\videos%20etica\mentoring\MOV02493.MPG" TargetMode="External"/><Relationship Id="rId6" Type="http://schemas.openxmlformats.org/officeDocument/2006/relationships/image" Target="../media/image30.jpeg"/><Relationship Id="rId11" Type="http://schemas.openxmlformats.org/officeDocument/2006/relationships/image" Target="../media/image93.pn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Documents%20and%20Settings\PAQUITA\Desktop\videos%20etica\COnflicto%20de%20intereses\MOV02471.MPG" TargetMode="External"/><Relationship Id="rId6" Type="http://schemas.openxmlformats.org/officeDocument/2006/relationships/image" Target="../media/image30.jpeg"/><Relationship Id="rId11" Type="http://schemas.openxmlformats.org/officeDocument/2006/relationships/image" Target="../media/image94.pn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Documents%20and%20Settings\PAQUITA\Desktop\videos%20etica\COnflicto%20de%20intereses\MOV02473.MPG" TargetMode="External"/><Relationship Id="rId6" Type="http://schemas.openxmlformats.org/officeDocument/2006/relationships/image" Target="../media/image30.jpeg"/><Relationship Id="rId11" Type="http://schemas.openxmlformats.org/officeDocument/2006/relationships/image" Target="../media/image95.pn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Documents%20and%20Settings\PAQUITA\Desktop\videos%20etica\COnflicto%20de%20intereses\MOV02479.MPG" TargetMode="External"/><Relationship Id="rId6" Type="http://schemas.openxmlformats.org/officeDocument/2006/relationships/image" Target="../media/image30.jpeg"/><Relationship Id="rId11" Type="http://schemas.openxmlformats.org/officeDocument/2006/relationships/image" Target="../media/image96.png"/><Relationship Id="rId5" Type="http://schemas.openxmlformats.org/officeDocument/2006/relationships/image" Target="../media/image29.jpeg"/><Relationship Id="rId10" Type="http://schemas.openxmlformats.org/officeDocument/2006/relationships/image" Target="../media/image33.jpeg"/><Relationship Id="rId4" Type="http://schemas.openxmlformats.org/officeDocument/2006/relationships/image" Target="../media/image28.jpeg"/><Relationship Id="rId9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2.jpeg"/><Relationship Id="rId12" Type="http://schemas.openxmlformats.org/officeDocument/2006/relationships/hyperlink" Target="http://upload.wikimedia.org/wikipedia/commons/thumb/a/a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4.jpeg"/><Relationship Id="rId4" Type="http://schemas.openxmlformats.org/officeDocument/2006/relationships/image" Target="../media/image19.jpeg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97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99.jpeg"/><Relationship Id="rId5" Type="http://schemas.openxmlformats.org/officeDocument/2006/relationships/image" Target="../media/image51.jpeg"/><Relationship Id="rId10" Type="http://schemas.openxmlformats.org/officeDocument/2006/relationships/image" Target="../media/image98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affiliates.allposters.com/link/redirect.asp?aid=481496852&amp;item=333861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pload.wikimedia.org/wikipedia/commons/thumb/a/ae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hyperlink" Target="http://www.whatsthatbug.com/caterpillar_3.html" TargetMode="External"/><Relationship Id="rId5" Type="http://schemas.openxmlformats.org/officeDocument/2006/relationships/image" Target="../media/image30.jpeg"/><Relationship Id="rId10" Type="http://schemas.openxmlformats.org/officeDocument/2006/relationships/image" Target="../media/image34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900" name="Group 36"/>
          <p:cNvGrpSpPr>
            <a:grpSpLocks/>
          </p:cNvGrpSpPr>
          <p:nvPr/>
        </p:nvGrpSpPr>
        <p:grpSpPr bwMode="auto">
          <a:xfrm>
            <a:off x="228600" y="0"/>
            <a:ext cx="8429625" cy="6858000"/>
            <a:chOff x="144" y="0"/>
            <a:chExt cx="5310" cy="4320"/>
          </a:xfrm>
        </p:grpSpPr>
        <p:pic>
          <p:nvPicPr>
            <p:cNvPr id="164888" name="Picture 24" descr="stopsign4c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52000"/>
            </a:blip>
            <a:srcRect/>
            <a:stretch>
              <a:fillRect/>
            </a:stretch>
          </p:blipFill>
          <p:spPr bwMode="auto">
            <a:xfrm rot="-2097087">
              <a:off x="533" y="2257"/>
              <a:ext cx="1524" cy="2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892" name="Picture 28" descr="greenlight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</a:blip>
            <a:srcRect/>
            <a:stretch>
              <a:fillRect/>
            </a:stretch>
          </p:blipFill>
          <p:spPr bwMode="auto">
            <a:xfrm rot="-2546443">
              <a:off x="3652" y="365"/>
              <a:ext cx="1675" cy="1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882" name="Picture 18" descr="iconmicroscop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</a:blip>
            <a:srcRect/>
            <a:stretch>
              <a:fillRect/>
            </a:stretch>
          </p:blipFill>
          <p:spPr bwMode="auto">
            <a:xfrm>
              <a:off x="384" y="470"/>
              <a:ext cx="2014" cy="2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883" name="Picture 19" descr="icondna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</a:blip>
            <a:srcRect/>
            <a:stretch>
              <a:fillRect/>
            </a:stretch>
          </p:blipFill>
          <p:spPr bwMode="auto">
            <a:xfrm>
              <a:off x="1402" y="2190"/>
              <a:ext cx="1946" cy="1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884" name="Picture 20" descr="iconshuttle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</a:blip>
            <a:srcRect/>
            <a:stretch>
              <a:fillRect/>
            </a:stretch>
          </p:blipFill>
          <p:spPr bwMode="auto">
            <a:xfrm>
              <a:off x="3063" y="1825"/>
              <a:ext cx="2391" cy="2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886" name="Picture 22" descr="info_ethics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</a:blip>
            <a:srcRect/>
            <a:stretch>
              <a:fillRect/>
            </a:stretch>
          </p:blipFill>
          <p:spPr bwMode="auto">
            <a:xfrm>
              <a:off x="1830" y="0"/>
              <a:ext cx="2934" cy="2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890" name="Picture 26" descr="imaat7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</a:blip>
            <a:srcRect/>
            <a:stretch>
              <a:fillRect/>
            </a:stretch>
          </p:blipFill>
          <p:spPr bwMode="auto">
            <a:xfrm>
              <a:off x="2098" y="1148"/>
              <a:ext cx="2398" cy="2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897" name="Picture 33" descr="scale1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38000"/>
            </a:blip>
            <a:srcRect/>
            <a:stretch>
              <a:fillRect/>
            </a:stretch>
          </p:blipFill>
          <p:spPr bwMode="auto">
            <a:xfrm rot="-1505163">
              <a:off x="3026" y="3035"/>
              <a:ext cx="936" cy="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899" name="Text Box 35"/>
            <p:cNvSpPr txBox="1">
              <a:spLocks noChangeArrowheads="1"/>
            </p:cNvSpPr>
            <p:nvPr/>
          </p:nvSpPr>
          <p:spPr bwMode="auto">
            <a:xfrm>
              <a:off x="144" y="192"/>
              <a:ext cx="116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sz="5000"/>
            </a:p>
          </p:txBody>
        </p:sp>
      </p:grpSp>
      <p:sp>
        <p:nvSpPr>
          <p:cNvPr id="164901" name="Text Box 37"/>
          <p:cNvSpPr txBox="1">
            <a:spLocks noChangeArrowheads="1"/>
          </p:cNvSpPr>
          <p:nvPr/>
        </p:nvSpPr>
        <p:spPr bwMode="auto">
          <a:xfrm>
            <a:off x="0" y="1651000"/>
            <a:ext cx="9144000" cy="33845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>
                  <a:alpha val="21001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s-PR" sz="40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Ética en la investigación</a:t>
            </a:r>
          </a:p>
          <a:p>
            <a:pPr algn="ctr"/>
            <a:r>
              <a:rPr lang="es-PR" sz="40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Científica y en la</a:t>
            </a:r>
          </a:p>
          <a:p>
            <a:pPr algn="ctr"/>
            <a:r>
              <a:rPr lang="es-PR" sz="4000" b="1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Ingeniería</a:t>
            </a:r>
          </a:p>
          <a:p>
            <a:pPr algn="ctr"/>
            <a:endParaRPr lang="es-PR" sz="4000" b="1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/>
            <a:r>
              <a:rPr lang="es-PR" sz="2800" b="1" i="1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Luz en un mundo </a:t>
            </a:r>
          </a:p>
          <a:p>
            <a:pPr algn="ctr"/>
            <a:r>
              <a:rPr lang="es-PR" sz="2800" b="1" i="1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de situaciones grises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612" name="Group 4"/>
          <p:cNvGrpSpPr>
            <a:grpSpLocks/>
          </p:cNvGrpSpPr>
          <p:nvPr/>
        </p:nvGrpSpPr>
        <p:grpSpPr bwMode="auto">
          <a:xfrm>
            <a:off x="609600" y="228600"/>
            <a:ext cx="1371600" cy="1295400"/>
            <a:chOff x="576" y="672"/>
            <a:chExt cx="1344" cy="1248"/>
          </a:xfrm>
        </p:grpSpPr>
        <p:sp>
          <p:nvSpPr>
            <p:cNvPr id="196613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6614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96615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96616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96617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96618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96619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96620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96621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96622" name="Text Box 14"/>
          <p:cNvSpPr txBox="1">
            <a:spLocks noChangeArrowheads="1"/>
          </p:cNvSpPr>
          <p:nvPr/>
        </p:nvSpPr>
        <p:spPr bwMode="auto">
          <a:xfrm>
            <a:off x="1981200" y="457200"/>
            <a:ext cx="6781800" cy="83185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24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Desarrollamos respuestas tentativas basadas en los conocimientos adquiridos…</a:t>
            </a:r>
          </a:p>
        </p:txBody>
      </p:sp>
      <p:grpSp>
        <p:nvGrpSpPr>
          <p:cNvPr id="196626" name="Group 18"/>
          <p:cNvGrpSpPr>
            <a:grpSpLocks/>
          </p:cNvGrpSpPr>
          <p:nvPr/>
        </p:nvGrpSpPr>
        <p:grpSpPr bwMode="auto">
          <a:xfrm>
            <a:off x="228600" y="2057400"/>
            <a:ext cx="3181350" cy="2271713"/>
            <a:chOff x="336" y="1296"/>
            <a:chExt cx="2004" cy="1431"/>
          </a:xfrm>
        </p:grpSpPr>
        <p:pic>
          <p:nvPicPr>
            <p:cNvPr id="196624" name="Picture 16" descr="ostrich_fam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36" y="1296"/>
              <a:ext cx="2004" cy="1245"/>
            </a:xfrm>
            <a:prstGeom prst="rect">
              <a:avLst/>
            </a:prstGeom>
            <a:noFill/>
          </p:spPr>
        </p:pic>
        <p:sp>
          <p:nvSpPr>
            <p:cNvPr id="196625" name="Rectangle 17"/>
            <p:cNvSpPr>
              <a:spLocks noChangeArrowheads="1"/>
            </p:cNvSpPr>
            <p:nvPr/>
          </p:nvSpPr>
          <p:spPr bwMode="auto">
            <a:xfrm>
              <a:off x="480" y="2592"/>
              <a:ext cx="1691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http://www.tolweb.org/tree/ToLimages/ostrich_fam.jpg</a:t>
              </a:r>
            </a:p>
          </p:txBody>
        </p:sp>
      </p:grpSp>
      <p:grpSp>
        <p:nvGrpSpPr>
          <p:cNvPr id="196630" name="Group 22"/>
          <p:cNvGrpSpPr>
            <a:grpSpLocks/>
          </p:cNvGrpSpPr>
          <p:nvPr/>
        </p:nvGrpSpPr>
        <p:grpSpPr bwMode="auto">
          <a:xfrm>
            <a:off x="5867400" y="3200400"/>
            <a:ext cx="3103563" cy="3109913"/>
            <a:chOff x="3696" y="1200"/>
            <a:chExt cx="1955" cy="1959"/>
          </a:xfrm>
        </p:grpSpPr>
        <p:pic>
          <p:nvPicPr>
            <p:cNvPr id="196628" name="Picture 20" descr="pigeon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936" y="1200"/>
              <a:ext cx="1500" cy="1776"/>
            </a:xfrm>
            <a:prstGeom prst="rect">
              <a:avLst/>
            </a:prstGeom>
            <a:noFill/>
          </p:spPr>
        </p:pic>
        <p:sp>
          <p:nvSpPr>
            <p:cNvPr id="196629" name="Rectangle 21"/>
            <p:cNvSpPr>
              <a:spLocks noChangeArrowheads="1"/>
            </p:cNvSpPr>
            <p:nvPr/>
          </p:nvSpPr>
          <p:spPr bwMode="auto">
            <a:xfrm>
              <a:off x="3696" y="3024"/>
              <a:ext cx="1955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http://www.abc.net.au/science/features/reindeer/img/pigeon.jpg</a:t>
              </a:r>
            </a:p>
          </p:txBody>
        </p:sp>
      </p:grpSp>
      <p:grpSp>
        <p:nvGrpSpPr>
          <p:cNvPr id="196638" name="Group 30"/>
          <p:cNvGrpSpPr>
            <a:grpSpLocks/>
          </p:cNvGrpSpPr>
          <p:nvPr/>
        </p:nvGrpSpPr>
        <p:grpSpPr bwMode="auto">
          <a:xfrm>
            <a:off x="1600200" y="4495800"/>
            <a:ext cx="3898900" cy="2195513"/>
            <a:chOff x="1008" y="2832"/>
            <a:chExt cx="2456" cy="1383"/>
          </a:xfrm>
        </p:grpSpPr>
        <p:pic>
          <p:nvPicPr>
            <p:cNvPr id="196636" name="Picture 28" descr="flying_great_horned_owl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344" y="2832"/>
              <a:ext cx="1800" cy="1242"/>
            </a:xfrm>
            <a:prstGeom prst="rect">
              <a:avLst/>
            </a:prstGeom>
            <a:noFill/>
          </p:spPr>
        </p:pic>
        <p:sp>
          <p:nvSpPr>
            <p:cNvPr id="196637" name="Rectangle 29"/>
            <p:cNvSpPr>
              <a:spLocks noChangeArrowheads="1"/>
            </p:cNvSpPr>
            <p:nvPr/>
          </p:nvSpPr>
          <p:spPr bwMode="auto">
            <a:xfrm>
              <a:off x="1008" y="4080"/>
              <a:ext cx="2456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http://www.turtletrack.org/Issues03/Co06142003/Art/flying_great_horned_owl.jpg</a:t>
              </a:r>
            </a:p>
          </p:txBody>
        </p:sp>
      </p:grpSp>
      <p:grpSp>
        <p:nvGrpSpPr>
          <p:cNvPr id="196641" name="Group 33"/>
          <p:cNvGrpSpPr>
            <a:grpSpLocks/>
          </p:cNvGrpSpPr>
          <p:nvPr/>
        </p:nvGrpSpPr>
        <p:grpSpPr bwMode="auto">
          <a:xfrm>
            <a:off x="3505200" y="1676400"/>
            <a:ext cx="2743200" cy="1860550"/>
            <a:chOff x="2208" y="1056"/>
            <a:chExt cx="1728" cy="1172"/>
          </a:xfrm>
        </p:grpSpPr>
        <p:pic>
          <p:nvPicPr>
            <p:cNvPr id="196639" name="Picture 31" descr="feathers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08" y="1056"/>
              <a:ext cx="1728" cy="1107"/>
            </a:xfrm>
            <a:prstGeom prst="rect">
              <a:avLst/>
            </a:prstGeom>
            <a:noFill/>
          </p:spPr>
        </p:pic>
        <p:sp>
          <p:nvSpPr>
            <p:cNvPr id="196640" name="Rectangle 32"/>
            <p:cNvSpPr>
              <a:spLocks noChangeArrowheads="1"/>
            </p:cNvSpPr>
            <p:nvPr/>
          </p:nvSpPr>
          <p:spPr bwMode="auto">
            <a:xfrm>
              <a:off x="2337" y="2093"/>
              <a:ext cx="1311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http://www.naturesongs.com/feathers.jpg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6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6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81000" y="304800"/>
            <a:ext cx="515143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4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 la ingeniería</a:t>
            </a:r>
            <a:r>
              <a:rPr lang="en-US" sz="6000">
                <a:solidFill>
                  <a:srgbClr val="1C1C1C"/>
                </a:solidFill>
              </a:rPr>
              <a:t>…</a:t>
            </a:r>
          </a:p>
        </p:txBody>
      </p:sp>
      <p:pic>
        <p:nvPicPr>
          <p:cNvPr id="238598" name="Picture 6" descr="Maxwe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133600"/>
            <a:ext cx="2284413" cy="2667000"/>
          </a:xfrm>
          <a:prstGeom prst="rect">
            <a:avLst/>
          </a:prstGeom>
          <a:noFill/>
        </p:spPr>
      </p:pic>
      <p:sp>
        <p:nvSpPr>
          <p:cNvPr id="238599" name="Text Box 7"/>
          <p:cNvSpPr txBox="1">
            <a:spLocks noChangeArrowheads="1"/>
          </p:cNvSpPr>
          <p:nvPr/>
        </p:nvSpPr>
        <p:spPr bwMode="auto">
          <a:xfrm>
            <a:off x="228600" y="4876800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James Clerk </a:t>
            </a:r>
            <a:r>
              <a:rPr lang="en-US" sz="2400" b="1">
                <a:solidFill>
                  <a:srgbClr val="1C1C1C"/>
                </a:solidFill>
              </a:rPr>
              <a:t>Maxwell</a:t>
            </a:r>
            <a:r>
              <a:rPr lang="en-US" sz="2400">
                <a:solidFill>
                  <a:srgbClr val="1C1C1C"/>
                </a:solidFill>
              </a:rPr>
              <a:t> </a:t>
            </a:r>
          </a:p>
        </p:txBody>
      </p:sp>
      <p:sp>
        <p:nvSpPr>
          <p:cNvPr id="238600" name="Rectangle 8"/>
          <p:cNvSpPr>
            <a:spLocks noChangeArrowheads="1"/>
          </p:cNvSpPr>
          <p:nvPr/>
        </p:nvSpPr>
        <p:spPr bwMode="auto">
          <a:xfrm>
            <a:off x="0" y="5334000"/>
            <a:ext cx="42783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/>
            <a:r>
              <a:rPr lang="en-US" sz="1600" b="1">
                <a:solidFill>
                  <a:srgbClr val="003399"/>
                </a:solidFill>
              </a:rPr>
              <a:t>Sus observaciones lo llevaron a conocer las ondas electromagnéticas</a:t>
            </a:r>
            <a:r>
              <a:rPr lang="en-US" sz="1400" b="1">
                <a:solidFill>
                  <a:srgbClr val="003399"/>
                </a:solidFill>
              </a:rPr>
              <a:t> </a:t>
            </a:r>
          </a:p>
        </p:txBody>
      </p:sp>
      <p:grpSp>
        <p:nvGrpSpPr>
          <p:cNvPr id="238616" name="Group 24"/>
          <p:cNvGrpSpPr>
            <a:grpSpLocks/>
          </p:cNvGrpSpPr>
          <p:nvPr/>
        </p:nvGrpSpPr>
        <p:grpSpPr bwMode="auto">
          <a:xfrm>
            <a:off x="4038600" y="2590800"/>
            <a:ext cx="3049588" cy="2286000"/>
            <a:chOff x="3648" y="1536"/>
            <a:chExt cx="1921" cy="1440"/>
          </a:xfrm>
        </p:grpSpPr>
        <p:sp>
          <p:nvSpPr>
            <p:cNvPr id="238607" name="Text Box 15"/>
            <p:cNvSpPr txBox="1">
              <a:spLocks noChangeArrowheads="1"/>
            </p:cNvSpPr>
            <p:nvPr/>
          </p:nvSpPr>
          <p:spPr bwMode="auto">
            <a:xfrm>
              <a:off x="3696" y="2784"/>
              <a:ext cx="187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>
                  <a:solidFill>
                    <a:srgbClr val="1C1C1C"/>
                  </a:solidFill>
                </a:rPr>
                <a:t>Los Rayos X</a:t>
              </a:r>
            </a:p>
          </p:txBody>
        </p:sp>
        <p:grpSp>
          <p:nvGrpSpPr>
            <p:cNvPr id="238612" name="Group 20"/>
            <p:cNvGrpSpPr>
              <a:grpSpLocks/>
            </p:cNvGrpSpPr>
            <p:nvPr/>
          </p:nvGrpSpPr>
          <p:grpSpPr bwMode="auto">
            <a:xfrm>
              <a:off x="3648" y="1536"/>
              <a:ext cx="1921" cy="1287"/>
              <a:chOff x="3648" y="1632"/>
              <a:chExt cx="1921" cy="1287"/>
            </a:xfrm>
          </p:grpSpPr>
          <p:pic>
            <p:nvPicPr>
              <p:cNvPr id="238606" name="Picture 14" descr="215943AFhE_w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44" y="1632"/>
                <a:ext cx="1644" cy="1104"/>
              </a:xfrm>
              <a:prstGeom prst="rect">
                <a:avLst/>
              </a:prstGeom>
              <a:noFill/>
            </p:spPr>
          </p:pic>
          <p:sp>
            <p:nvSpPr>
              <p:cNvPr id="238608" name="Rectangle 16"/>
              <p:cNvSpPr>
                <a:spLocks noChangeArrowheads="1"/>
              </p:cNvSpPr>
              <p:nvPr/>
            </p:nvSpPr>
            <p:spPr bwMode="auto">
              <a:xfrm>
                <a:off x="3648" y="2784"/>
                <a:ext cx="1921" cy="1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1C1C1C"/>
                    </a:solidFill>
                  </a:rPr>
                  <a:t>http://www.worth1000.com/entries/215500/215943AFhE_w.jpg</a:t>
                </a:r>
              </a:p>
            </p:txBody>
          </p:sp>
        </p:grpSp>
      </p:grpSp>
      <p:grpSp>
        <p:nvGrpSpPr>
          <p:cNvPr id="238618" name="Group 26"/>
          <p:cNvGrpSpPr>
            <a:grpSpLocks/>
          </p:cNvGrpSpPr>
          <p:nvPr/>
        </p:nvGrpSpPr>
        <p:grpSpPr bwMode="auto">
          <a:xfrm>
            <a:off x="5257800" y="-228600"/>
            <a:ext cx="3581400" cy="2590800"/>
            <a:chOff x="3312" y="-144"/>
            <a:chExt cx="2256" cy="1632"/>
          </a:xfrm>
        </p:grpSpPr>
        <p:pic>
          <p:nvPicPr>
            <p:cNvPr id="238602" name="Picture 10" descr="20060113124142-radio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40" y="-144"/>
              <a:ext cx="1488" cy="1488"/>
            </a:xfrm>
            <a:prstGeom prst="rect">
              <a:avLst/>
            </a:prstGeom>
            <a:noFill/>
          </p:spPr>
        </p:pic>
        <p:sp>
          <p:nvSpPr>
            <p:cNvPr id="238603" name="Rectangle 11"/>
            <p:cNvSpPr>
              <a:spLocks noChangeArrowheads="1"/>
            </p:cNvSpPr>
            <p:nvPr/>
          </p:nvSpPr>
          <p:spPr bwMode="auto">
            <a:xfrm>
              <a:off x="3312" y="1104"/>
              <a:ext cx="2256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>
                  <a:solidFill>
                    <a:srgbClr val="1C1C1C"/>
                  </a:solidFill>
                </a:rPr>
                <a:t>http://poemasdeshanna.blogia.com/upload/20060113124142-radio.jpg</a:t>
              </a:r>
            </a:p>
          </p:txBody>
        </p:sp>
        <p:sp>
          <p:nvSpPr>
            <p:cNvPr id="238609" name="Text Box 17"/>
            <p:cNvSpPr txBox="1">
              <a:spLocks noChangeArrowheads="1"/>
            </p:cNvSpPr>
            <p:nvPr/>
          </p:nvSpPr>
          <p:spPr bwMode="auto">
            <a:xfrm>
              <a:off x="3744" y="1296"/>
              <a:ext cx="134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>
                  <a:solidFill>
                    <a:srgbClr val="1C1C1C"/>
                  </a:solidFill>
                </a:rPr>
                <a:t>La Radio</a:t>
              </a:r>
            </a:p>
          </p:txBody>
        </p:sp>
      </p:grpSp>
      <p:pic>
        <p:nvPicPr>
          <p:cNvPr id="238611" name="Picture 19" descr="microondas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7400" y="4114800"/>
            <a:ext cx="2514600" cy="2514600"/>
          </a:xfrm>
          <a:prstGeom prst="rect">
            <a:avLst/>
          </a:prstGeom>
          <a:noFill/>
        </p:spPr>
      </p:pic>
      <p:sp>
        <p:nvSpPr>
          <p:cNvPr id="238613" name="Text Box 21"/>
          <p:cNvSpPr txBox="1">
            <a:spLocks noChangeArrowheads="1"/>
          </p:cNvSpPr>
          <p:nvPr/>
        </p:nvSpPr>
        <p:spPr bwMode="auto">
          <a:xfrm>
            <a:off x="6248400" y="6324600"/>
            <a:ext cx="167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solidFill>
                  <a:srgbClr val="1C1C1C"/>
                </a:solidFill>
              </a:rPr>
              <a:t>El Microndas</a:t>
            </a:r>
          </a:p>
        </p:txBody>
      </p:sp>
      <p:sp>
        <p:nvSpPr>
          <p:cNvPr id="238614" name="Rectangle 22"/>
          <p:cNvSpPr>
            <a:spLocks noChangeArrowheads="1"/>
          </p:cNvSpPr>
          <p:nvPr/>
        </p:nvSpPr>
        <p:spPr bwMode="auto">
          <a:xfrm>
            <a:off x="5105400" y="6521450"/>
            <a:ext cx="403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>
                <a:solidFill>
                  <a:srgbClr val="1C1C1C"/>
                </a:solidFill>
              </a:rPr>
              <a:t>h</a:t>
            </a:r>
            <a:r>
              <a:rPr lang="en-US">
                <a:solidFill>
                  <a:srgbClr val="1C1C1C"/>
                </a:solidFill>
              </a:rPr>
              <a:t>t</a:t>
            </a:r>
            <a:r>
              <a:rPr lang="en-US" sz="900">
                <a:solidFill>
                  <a:srgbClr val="1C1C1C"/>
                </a:solidFill>
              </a:rPr>
              <a:t>tp://www.alimentacion-sana.com.ar/Portal%20nuevo/imagenesplanillas/originales/microondas.jpg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9" grpId="0"/>
      <p:bldP spid="238600" grpId="0"/>
      <p:bldP spid="238613" grpId="0"/>
      <p:bldP spid="2386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170" name="Group 2"/>
          <p:cNvGrpSpPr>
            <a:grpSpLocks/>
          </p:cNvGrpSpPr>
          <p:nvPr/>
        </p:nvGrpSpPr>
        <p:grpSpPr bwMode="auto">
          <a:xfrm>
            <a:off x="1981200" y="685800"/>
            <a:ext cx="1066800" cy="990600"/>
            <a:chOff x="576" y="672"/>
            <a:chExt cx="1344" cy="1248"/>
          </a:xfrm>
        </p:grpSpPr>
        <p:sp>
          <p:nvSpPr>
            <p:cNvPr id="263171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3172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63173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63174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63175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63176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63177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63178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63179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63180" name="Text Box 12"/>
          <p:cNvSpPr txBox="1">
            <a:spLocks noChangeArrowheads="1"/>
          </p:cNvSpPr>
          <p:nvPr/>
        </p:nvSpPr>
        <p:spPr bwMode="auto">
          <a:xfrm>
            <a:off x="3048000" y="838200"/>
            <a:ext cx="3733800" cy="6508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Recapitulemos</a:t>
            </a:r>
          </a:p>
        </p:txBody>
      </p:sp>
      <p:sp>
        <p:nvSpPr>
          <p:cNvPr id="263181" name="Text Box 13"/>
          <p:cNvSpPr txBox="1">
            <a:spLocks noChangeArrowheads="1"/>
          </p:cNvSpPr>
          <p:nvPr/>
        </p:nvSpPr>
        <p:spPr bwMode="auto">
          <a:xfrm>
            <a:off x="228600" y="1905000"/>
            <a:ext cx="89154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Nos hemos enfrentado a lo largo de nuestra vida a muchas decisiones que no son fáciles de tomar, por ejemplo </a:t>
            </a:r>
          </a:p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¿Qué quiero estudiar?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Para tomar esas decisiones debemos conocer las consecuencias de las acciones y de esta manera elegir.</a:t>
            </a:r>
          </a:p>
          <a:p>
            <a:pPr>
              <a:spcBef>
                <a:spcPct val="50000"/>
              </a:spcBef>
            </a:pPr>
            <a:endParaRPr lang="en-US" sz="2400">
              <a:solidFill>
                <a:srgbClr val="1C1C1C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Esto, es debido a que el ser humano es </a:t>
            </a:r>
            <a:r>
              <a:rPr lang="en-US" sz="2400">
                <a:solidFill>
                  <a:srgbClr val="1C1C1C"/>
                </a:solidFill>
                <a:cs typeface="Tahoma" pitchFamily="34" charset="0"/>
              </a:rPr>
              <a:t>¡</a:t>
            </a:r>
            <a:r>
              <a:rPr lang="en-US" sz="2400">
                <a:solidFill>
                  <a:srgbClr val="1C1C1C"/>
                </a:solidFill>
              </a:rPr>
              <a:t>Libre!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98" name="Text Box 14"/>
          <p:cNvSpPr txBox="1">
            <a:spLocks noChangeArrowheads="1"/>
          </p:cNvSpPr>
          <p:nvPr/>
        </p:nvSpPr>
        <p:spPr bwMode="auto">
          <a:xfrm>
            <a:off x="990600" y="1981200"/>
            <a:ext cx="72390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246799" name="Text Box 15"/>
          <p:cNvSpPr txBox="1">
            <a:spLocks noChangeArrowheads="1"/>
          </p:cNvSpPr>
          <p:nvPr/>
        </p:nvSpPr>
        <p:spPr bwMode="auto">
          <a:xfrm>
            <a:off x="1219200" y="2590800"/>
            <a:ext cx="7924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2. </a:t>
            </a:r>
            <a:r>
              <a:rPr lang="es-ES_tradnl" sz="40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 la libertad a la ética</a:t>
            </a:r>
          </a:p>
        </p:txBody>
      </p:sp>
      <p:grpSp>
        <p:nvGrpSpPr>
          <p:cNvPr id="246800" name="Group 16"/>
          <p:cNvGrpSpPr>
            <a:grpSpLocks/>
          </p:cNvGrpSpPr>
          <p:nvPr/>
        </p:nvGrpSpPr>
        <p:grpSpPr bwMode="auto">
          <a:xfrm>
            <a:off x="381000" y="1981200"/>
            <a:ext cx="1371600" cy="1504950"/>
            <a:chOff x="576" y="672"/>
            <a:chExt cx="1344" cy="1248"/>
          </a:xfrm>
        </p:grpSpPr>
        <p:sp>
          <p:nvSpPr>
            <p:cNvPr id="246801" name="Rectangle 17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6802" name="Group 18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46803" name="Picture 19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46804" name="Picture 20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46805" name="Picture 21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46806" name="Picture 22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46807" name="Picture 23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46808" name="Picture 24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46809" name="Picture 25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6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164" name="Group 4"/>
          <p:cNvGrpSpPr>
            <a:grpSpLocks/>
          </p:cNvGrpSpPr>
          <p:nvPr/>
        </p:nvGrpSpPr>
        <p:grpSpPr bwMode="auto">
          <a:xfrm>
            <a:off x="2590800" y="228600"/>
            <a:ext cx="1219200" cy="1066800"/>
            <a:chOff x="576" y="672"/>
            <a:chExt cx="1344" cy="1248"/>
          </a:xfrm>
        </p:grpSpPr>
        <p:sp>
          <p:nvSpPr>
            <p:cNvPr id="220165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0166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20167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20168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20169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20170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20171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20172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20173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20174" name="Text Box 14"/>
          <p:cNvSpPr txBox="1">
            <a:spLocks noChangeArrowheads="1"/>
          </p:cNvSpPr>
          <p:nvPr/>
        </p:nvSpPr>
        <p:spPr bwMode="auto">
          <a:xfrm>
            <a:off x="3810000" y="457200"/>
            <a:ext cx="26670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 Libertad</a:t>
            </a:r>
          </a:p>
        </p:txBody>
      </p:sp>
      <p:sp>
        <p:nvSpPr>
          <p:cNvPr id="220176" name="Text Box 16"/>
          <p:cNvSpPr txBox="1">
            <a:spLocks noChangeArrowheads="1"/>
          </p:cNvSpPr>
          <p:nvPr/>
        </p:nvSpPr>
        <p:spPr bwMode="auto">
          <a:xfrm>
            <a:off x="533400" y="2286000"/>
            <a:ext cx="8305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1C1C1C"/>
                </a:solidFill>
              </a:rPr>
              <a:t>¿Somos libres de estudiar lo que queremos?</a:t>
            </a:r>
          </a:p>
        </p:txBody>
      </p:sp>
      <p:sp>
        <p:nvSpPr>
          <p:cNvPr id="220177" name="Text Box 17"/>
          <p:cNvSpPr txBox="1">
            <a:spLocks noChangeArrowheads="1"/>
          </p:cNvSpPr>
          <p:nvPr/>
        </p:nvSpPr>
        <p:spPr bwMode="auto">
          <a:xfrm>
            <a:off x="609600" y="4267200"/>
            <a:ext cx="7620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 b="1">
                <a:solidFill>
                  <a:srgbClr val="1C1C1C"/>
                </a:solidFill>
              </a:rPr>
              <a:t>¿Somos libres de ejercer bien nuestra profesión?</a:t>
            </a:r>
          </a:p>
        </p:txBody>
      </p:sp>
      <p:pic>
        <p:nvPicPr>
          <p:cNvPr id="220180" name="Picture 20" descr="Estatua_la_Libertad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3F2F7"/>
              </a:clrFrom>
              <a:clrTo>
                <a:srgbClr val="F3F2F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39113" y="4724400"/>
            <a:ext cx="1004887" cy="21336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0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0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74" grpId="0" animBg="1"/>
      <p:bldP spid="220174" grpId="1" animBg="1"/>
      <p:bldP spid="220176" grpId="0"/>
      <p:bldP spid="2201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642" name="Group 2"/>
          <p:cNvGrpSpPr>
            <a:grpSpLocks/>
          </p:cNvGrpSpPr>
          <p:nvPr/>
        </p:nvGrpSpPr>
        <p:grpSpPr bwMode="auto">
          <a:xfrm>
            <a:off x="2590800" y="304800"/>
            <a:ext cx="1219200" cy="1066800"/>
            <a:chOff x="576" y="672"/>
            <a:chExt cx="1344" cy="1248"/>
          </a:xfrm>
        </p:grpSpPr>
        <p:sp>
          <p:nvSpPr>
            <p:cNvPr id="240643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0644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40645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40646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40647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40648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40649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40650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40651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40652" name="Text Box 12"/>
          <p:cNvSpPr txBox="1">
            <a:spLocks noChangeArrowheads="1"/>
          </p:cNvSpPr>
          <p:nvPr/>
        </p:nvSpPr>
        <p:spPr bwMode="auto">
          <a:xfrm>
            <a:off x="3810000" y="533400"/>
            <a:ext cx="26670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 Libertad</a:t>
            </a:r>
          </a:p>
        </p:txBody>
      </p:sp>
      <p:sp>
        <p:nvSpPr>
          <p:cNvPr id="240653" name="Text Box 13"/>
          <p:cNvSpPr txBox="1">
            <a:spLocks noChangeArrowheads="1"/>
          </p:cNvSpPr>
          <p:nvPr/>
        </p:nvSpPr>
        <p:spPr bwMode="auto">
          <a:xfrm>
            <a:off x="533400" y="1676400"/>
            <a:ext cx="8382000" cy="354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>
                <a:solidFill>
                  <a:srgbClr val="1C1C1C"/>
                </a:solidFill>
                <a:latin typeface="Arial" charset="0"/>
              </a:rPr>
              <a:t>La libertad distingue al animal del humano.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sz="2800" b="1">
              <a:solidFill>
                <a:srgbClr val="1C1C1C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sz="2800" b="1">
              <a:solidFill>
                <a:srgbClr val="1C1C1C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b="1">
              <a:solidFill>
                <a:srgbClr val="1C1C1C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b="1">
              <a:solidFill>
                <a:srgbClr val="1C1C1C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b="1">
              <a:solidFill>
                <a:srgbClr val="1C1C1C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b="1">
              <a:solidFill>
                <a:srgbClr val="1C1C1C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sz="2400" b="1">
              <a:solidFill>
                <a:srgbClr val="1C1C1C"/>
              </a:solidFill>
              <a:latin typeface="Arial" charset="0"/>
            </a:endParaRPr>
          </a:p>
          <a:p>
            <a:endParaRPr lang="en-US"/>
          </a:p>
        </p:txBody>
      </p:sp>
      <p:grpSp>
        <p:nvGrpSpPr>
          <p:cNvPr id="240658" name="Group 18"/>
          <p:cNvGrpSpPr>
            <a:grpSpLocks/>
          </p:cNvGrpSpPr>
          <p:nvPr/>
        </p:nvGrpSpPr>
        <p:grpSpPr bwMode="auto">
          <a:xfrm>
            <a:off x="3835400" y="2514600"/>
            <a:ext cx="2133600" cy="2295525"/>
            <a:chOff x="2160" y="1665"/>
            <a:chExt cx="1344" cy="1446"/>
          </a:xfrm>
        </p:grpSpPr>
        <p:pic>
          <p:nvPicPr>
            <p:cNvPr id="240656" name="Picture 16" descr="almacosta"/>
            <p:cNvPicPr>
              <a:picLocks noChangeAspect="1" noChangeArrowheads="1"/>
            </p:cNvPicPr>
            <p:nvPr/>
          </p:nvPicPr>
          <p:blipFill>
            <a:blip r:embed="rId10" cstate="print"/>
            <a:srcRect l="4651" r="16280"/>
            <a:stretch>
              <a:fillRect/>
            </a:stretch>
          </p:blipFill>
          <p:spPr bwMode="auto">
            <a:xfrm>
              <a:off x="2160" y="1665"/>
              <a:ext cx="1344" cy="1275"/>
            </a:xfrm>
            <a:prstGeom prst="rect">
              <a:avLst/>
            </a:prstGeom>
            <a:noFill/>
          </p:spPr>
        </p:pic>
        <p:sp>
          <p:nvSpPr>
            <p:cNvPr id="240657" name="Rectangle 17"/>
            <p:cNvSpPr>
              <a:spLocks noChangeArrowheads="1"/>
            </p:cNvSpPr>
            <p:nvPr/>
          </p:nvSpPr>
          <p:spPr bwMode="auto">
            <a:xfrm>
              <a:off x="2496" y="2976"/>
              <a:ext cx="546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dpress.com.jpg</a:t>
              </a:r>
            </a:p>
          </p:txBody>
        </p:sp>
      </p:grpSp>
      <p:grpSp>
        <p:nvGrpSpPr>
          <p:cNvPr id="240663" name="Group 23"/>
          <p:cNvGrpSpPr>
            <a:grpSpLocks/>
          </p:cNvGrpSpPr>
          <p:nvPr/>
        </p:nvGrpSpPr>
        <p:grpSpPr bwMode="auto">
          <a:xfrm>
            <a:off x="787400" y="2514600"/>
            <a:ext cx="2728913" cy="2271713"/>
            <a:chOff x="432" y="1680"/>
            <a:chExt cx="1719" cy="1431"/>
          </a:xfrm>
        </p:grpSpPr>
        <p:pic>
          <p:nvPicPr>
            <p:cNvPr id="240659" name="Picture 19" descr="www"/>
            <p:cNvPicPr>
              <a:picLocks noChangeAspect="1" noChangeArrowheads="1"/>
            </p:cNvPicPr>
            <p:nvPr/>
          </p:nvPicPr>
          <p:blipFill>
            <a:blip r:embed="rId11" cstate="print"/>
            <a:srcRect l="29630" t="15802" r="20000" b="39754"/>
            <a:stretch>
              <a:fillRect/>
            </a:stretch>
          </p:blipFill>
          <p:spPr bwMode="auto">
            <a:xfrm>
              <a:off x="432" y="1680"/>
              <a:ext cx="979" cy="1296"/>
            </a:xfrm>
            <a:prstGeom prst="rect">
              <a:avLst/>
            </a:prstGeom>
            <a:noFill/>
          </p:spPr>
        </p:pic>
        <p:pic>
          <p:nvPicPr>
            <p:cNvPr id="240660" name="Picture 20" descr="www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296" y="1680"/>
              <a:ext cx="855" cy="1296"/>
            </a:xfrm>
            <a:prstGeom prst="rect">
              <a:avLst/>
            </a:prstGeom>
            <a:noFill/>
          </p:spPr>
        </p:pic>
        <p:sp>
          <p:nvSpPr>
            <p:cNvPr id="240661" name="Rectangle 21"/>
            <p:cNvSpPr>
              <a:spLocks noChangeArrowheads="1"/>
            </p:cNvSpPr>
            <p:nvPr/>
          </p:nvSpPr>
          <p:spPr bwMode="auto">
            <a:xfrm>
              <a:off x="1296" y="2976"/>
              <a:ext cx="78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www.postershop.ch.jpg</a:t>
              </a:r>
            </a:p>
          </p:txBody>
        </p:sp>
        <p:sp>
          <p:nvSpPr>
            <p:cNvPr id="240662" name="Rectangle 22"/>
            <p:cNvSpPr>
              <a:spLocks noChangeArrowheads="1"/>
            </p:cNvSpPr>
            <p:nvPr/>
          </p:nvSpPr>
          <p:spPr bwMode="auto">
            <a:xfrm>
              <a:off x="432" y="2976"/>
              <a:ext cx="82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www.spanishtown.ca.jpg</a:t>
              </a:r>
            </a:p>
          </p:txBody>
        </p:sp>
      </p:grpSp>
      <p:grpSp>
        <p:nvGrpSpPr>
          <p:cNvPr id="240666" name="Group 26"/>
          <p:cNvGrpSpPr>
            <a:grpSpLocks/>
          </p:cNvGrpSpPr>
          <p:nvPr/>
        </p:nvGrpSpPr>
        <p:grpSpPr bwMode="auto">
          <a:xfrm>
            <a:off x="6350000" y="2514600"/>
            <a:ext cx="1651000" cy="2271713"/>
            <a:chOff x="4128" y="1632"/>
            <a:chExt cx="1040" cy="1431"/>
          </a:xfrm>
        </p:grpSpPr>
        <p:pic>
          <p:nvPicPr>
            <p:cNvPr id="240664" name="Picture 24" descr="www"/>
            <p:cNvPicPr>
              <a:picLocks noChangeAspect="1" noChangeArrowheads="1"/>
            </p:cNvPicPr>
            <p:nvPr/>
          </p:nvPicPr>
          <p:blipFill>
            <a:blip r:embed="rId13" cstate="print"/>
            <a:srcRect l="19969" r="17628"/>
            <a:stretch>
              <a:fillRect/>
            </a:stretch>
          </p:blipFill>
          <p:spPr bwMode="auto">
            <a:xfrm>
              <a:off x="4128" y="1632"/>
              <a:ext cx="1040" cy="1250"/>
            </a:xfrm>
            <a:prstGeom prst="rect">
              <a:avLst/>
            </a:prstGeom>
            <a:noFill/>
          </p:spPr>
        </p:pic>
        <p:sp>
          <p:nvSpPr>
            <p:cNvPr id="240665" name="Rectangle 25"/>
            <p:cNvSpPr>
              <a:spLocks noChangeArrowheads="1"/>
            </p:cNvSpPr>
            <p:nvPr/>
          </p:nvSpPr>
          <p:spPr bwMode="auto">
            <a:xfrm>
              <a:off x="4320" y="2928"/>
              <a:ext cx="658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www.uprm.edu.jpg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0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0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0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0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0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06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0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0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228600" y="1676400"/>
            <a:ext cx="8896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b="1">
                <a:solidFill>
                  <a:srgbClr val="1C1C1C"/>
                </a:solidFill>
              </a:rPr>
              <a:t>Las termitas, al ser animales,  no tienen libertad.</a:t>
            </a:r>
          </a:p>
        </p:txBody>
      </p:sp>
      <p:grpSp>
        <p:nvGrpSpPr>
          <p:cNvPr id="239622" name="Group 6"/>
          <p:cNvGrpSpPr>
            <a:grpSpLocks/>
          </p:cNvGrpSpPr>
          <p:nvPr/>
        </p:nvGrpSpPr>
        <p:grpSpPr bwMode="auto">
          <a:xfrm>
            <a:off x="2514600" y="152400"/>
            <a:ext cx="1219200" cy="1066800"/>
            <a:chOff x="576" y="672"/>
            <a:chExt cx="1344" cy="1248"/>
          </a:xfrm>
        </p:grpSpPr>
        <p:sp>
          <p:nvSpPr>
            <p:cNvPr id="239623" name="Rectangle 7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9624" name="Group 8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39625" name="Picture 9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39626" name="Picture 10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39627" name="Picture 11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39628" name="Picture 12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39629" name="Picture 13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39630" name="Picture 14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39631" name="Picture 15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39632" name="Text Box 16"/>
          <p:cNvSpPr txBox="1">
            <a:spLocks noChangeArrowheads="1"/>
          </p:cNvSpPr>
          <p:nvPr/>
        </p:nvSpPr>
        <p:spPr bwMode="auto">
          <a:xfrm>
            <a:off x="3733800" y="381000"/>
            <a:ext cx="26670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 Libertad</a:t>
            </a:r>
          </a:p>
        </p:txBody>
      </p:sp>
      <p:grpSp>
        <p:nvGrpSpPr>
          <p:cNvPr id="239640" name="Group 24"/>
          <p:cNvGrpSpPr>
            <a:grpSpLocks/>
          </p:cNvGrpSpPr>
          <p:nvPr/>
        </p:nvGrpSpPr>
        <p:grpSpPr bwMode="auto">
          <a:xfrm>
            <a:off x="1905000" y="2438400"/>
            <a:ext cx="4819650" cy="3414713"/>
            <a:chOff x="1200" y="1536"/>
            <a:chExt cx="3036" cy="2151"/>
          </a:xfrm>
        </p:grpSpPr>
        <p:pic>
          <p:nvPicPr>
            <p:cNvPr id="239635" name="Picture 19" descr="damp_dry_and_sub_termite_soldiers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200" y="1536"/>
              <a:ext cx="3036" cy="2010"/>
            </a:xfrm>
            <a:prstGeom prst="rect">
              <a:avLst/>
            </a:prstGeom>
            <a:noFill/>
          </p:spPr>
        </p:pic>
        <p:sp>
          <p:nvSpPr>
            <p:cNvPr id="239636" name="Rectangle 20"/>
            <p:cNvSpPr>
              <a:spLocks noChangeArrowheads="1"/>
            </p:cNvSpPr>
            <p:nvPr/>
          </p:nvSpPr>
          <p:spPr bwMode="auto">
            <a:xfrm>
              <a:off x="1344" y="3552"/>
              <a:ext cx="2686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http://www.pestguardtermite.com/assets/images/damp_dry_and_sub_termite_soldiers.jpg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9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9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9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32" grpId="0" animBg="1"/>
      <p:bldP spid="23963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027" name="Group 3"/>
          <p:cNvGrpSpPr>
            <a:grpSpLocks/>
          </p:cNvGrpSpPr>
          <p:nvPr/>
        </p:nvGrpSpPr>
        <p:grpSpPr bwMode="auto">
          <a:xfrm>
            <a:off x="2514600" y="152400"/>
            <a:ext cx="1219200" cy="1066800"/>
            <a:chOff x="576" y="672"/>
            <a:chExt cx="1344" cy="1248"/>
          </a:xfrm>
        </p:grpSpPr>
        <p:sp>
          <p:nvSpPr>
            <p:cNvPr id="257028" name="Rectangle 4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7029" name="Group 5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57030" name="Picture 6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57031" name="Picture 7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57032" name="Picture 8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57033" name="Picture 9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57034" name="Picture 10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57035" name="Picture 11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57036" name="Picture 12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7037" name="Text Box 13"/>
          <p:cNvSpPr txBox="1">
            <a:spLocks noChangeArrowheads="1"/>
          </p:cNvSpPr>
          <p:nvPr/>
        </p:nvSpPr>
        <p:spPr bwMode="auto">
          <a:xfrm>
            <a:off x="3733800" y="381000"/>
            <a:ext cx="26670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 Libertad</a:t>
            </a:r>
          </a:p>
        </p:txBody>
      </p:sp>
      <p:sp>
        <p:nvSpPr>
          <p:cNvPr id="257040" name="Rectangle 16"/>
          <p:cNvSpPr>
            <a:spLocks noChangeArrowheads="1"/>
          </p:cNvSpPr>
          <p:nvPr/>
        </p:nvSpPr>
        <p:spPr bwMode="auto">
          <a:xfrm>
            <a:off x="914400" y="1157288"/>
            <a:ext cx="70897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800" b="1">
                <a:solidFill>
                  <a:srgbClr val="1C1C1C"/>
                </a:solidFill>
              </a:rPr>
              <a:t>En el ser humano tiene la libertad de…</a:t>
            </a:r>
          </a:p>
        </p:txBody>
      </p:sp>
      <p:pic>
        <p:nvPicPr>
          <p:cNvPr id="257041" name="Picture 17" descr="troy_movie_poster_helen_brad_pitt_eric_bana_orlando_bloom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24200" y="1766888"/>
            <a:ext cx="2468563" cy="3657600"/>
          </a:xfrm>
          <a:prstGeom prst="rect">
            <a:avLst/>
          </a:prstGeom>
          <a:noFill/>
        </p:spPr>
      </p:pic>
      <p:sp>
        <p:nvSpPr>
          <p:cNvPr id="257042" name="Rectangle 18"/>
          <p:cNvSpPr>
            <a:spLocks noChangeArrowheads="1"/>
          </p:cNvSpPr>
          <p:nvPr/>
        </p:nvSpPr>
        <p:spPr bwMode="auto">
          <a:xfrm>
            <a:off x="2667000" y="5500688"/>
            <a:ext cx="34813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800" b="1">
                <a:solidFill>
                  <a:srgbClr val="1C1C1C"/>
                </a:solidFill>
              </a:rPr>
              <a:t>Héctor de la Iliada</a:t>
            </a:r>
          </a:p>
        </p:txBody>
      </p:sp>
      <p:sp>
        <p:nvSpPr>
          <p:cNvPr id="257043" name="Text Box 19"/>
          <p:cNvSpPr txBox="1">
            <a:spLocks noChangeArrowheads="1"/>
          </p:cNvSpPr>
          <p:nvPr/>
        </p:nvSpPr>
        <p:spPr bwMode="auto">
          <a:xfrm>
            <a:off x="974725" y="5989638"/>
            <a:ext cx="7254875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b="1">
                <a:solidFill>
                  <a:srgbClr val="1C1C1C"/>
                </a:solidFill>
                <a:latin typeface="Arial" charset="0"/>
              </a:rPr>
              <a:t>No podemos decidir dónde nacer, pero sí dónde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b="1">
                <a:solidFill>
                  <a:srgbClr val="1C1C1C"/>
                </a:solidFill>
                <a:latin typeface="Arial" charset="0"/>
              </a:rPr>
              <a:t>quisiéramos vivir, qué quiséramos ser o hacer.</a:t>
            </a:r>
          </a:p>
          <a:p>
            <a:endParaRPr lang="en-US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7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7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7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7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7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7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7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37" grpId="0" animBg="1"/>
      <p:bldP spid="257037" grpId="1" animBg="1"/>
      <p:bldP spid="2570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686800" cy="2212975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2800" b="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Ante los Dilemas, ¿Tenemos la libertad de tomar por varios caminos?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800" b="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¿Los científicos e Ingenieros tendrán dilemas?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800" b="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¿Son ellos libres de tomar decisiones antes sus dilemas?</a:t>
            </a:r>
            <a:endParaRPr lang="en-US" sz="2800">
              <a:solidFill>
                <a:srgbClr val="1C1C1C"/>
              </a:solidFill>
            </a:endParaRPr>
          </a:p>
        </p:txBody>
      </p:sp>
      <p:grpSp>
        <p:nvGrpSpPr>
          <p:cNvPr id="222212" name="Group 4"/>
          <p:cNvGrpSpPr>
            <a:grpSpLocks/>
          </p:cNvGrpSpPr>
          <p:nvPr/>
        </p:nvGrpSpPr>
        <p:grpSpPr bwMode="auto">
          <a:xfrm>
            <a:off x="2667000" y="304800"/>
            <a:ext cx="1219200" cy="1066800"/>
            <a:chOff x="576" y="672"/>
            <a:chExt cx="1344" cy="1248"/>
          </a:xfrm>
        </p:grpSpPr>
        <p:sp>
          <p:nvSpPr>
            <p:cNvPr id="222213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2214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22215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22216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22217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22218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22219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22220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22221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22222" name="Text Box 14"/>
          <p:cNvSpPr txBox="1">
            <a:spLocks noChangeArrowheads="1"/>
          </p:cNvSpPr>
          <p:nvPr/>
        </p:nvSpPr>
        <p:spPr bwMode="auto">
          <a:xfrm>
            <a:off x="3886200" y="533400"/>
            <a:ext cx="26670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 Libertad</a:t>
            </a:r>
          </a:p>
        </p:txBody>
      </p:sp>
      <p:grpSp>
        <p:nvGrpSpPr>
          <p:cNvPr id="222228" name="Group 20"/>
          <p:cNvGrpSpPr>
            <a:grpSpLocks/>
          </p:cNvGrpSpPr>
          <p:nvPr/>
        </p:nvGrpSpPr>
        <p:grpSpPr bwMode="auto">
          <a:xfrm>
            <a:off x="2743200" y="3733800"/>
            <a:ext cx="3733800" cy="3124200"/>
            <a:chOff x="1728" y="2352"/>
            <a:chExt cx="2352" cy="1968"/>
          </a:xfrm>
        </p:grpSpPr>
        <p:pic>
          <p:nvPicPr>
            <p:cNvPr id="222225" name="Picture 17" descr="etica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28" y="2352"/>
              <a:ext cx="2352" cy="1780"/>
            </a:xfrm>
            <a:prstGeom prst="rect">
              <a:avLst/>
            </a:prstGeom>
            <a:noFill/>
          </p:spPr>
        </p:pic>
        <p:sp>
          <p:nvSpPr>
            <p:cNvPr id="222226" name="Rectangle 18"/>
            <p:cNvSpPr>
              <a:spLocks noChangeArrowheads="1"/>
            </p:cNvSpPr>
            <p:nvPr/>
          </p:nvSpPr>
          <p:spPr bwMode="auto">
            <a:xfrm>
              <a:off x="1920" y="4166"/>
              <a:ext cx="16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/>
                <a:t>http://</a:t>
              </a:r>
              <a:r>
                <a:rPr lang="en-US" sz="1000">
                  <a:solidFill>
                    <a:srgbClr val="1C1C1C"/>
                  </a:solidFill>
                </a:rPr>
                <a:t>antesdelfin.com/fotografias/etica.JPG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2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2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2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2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2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2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1" grpId="0" uiExpand="1" build="p"/>
      <p:bldP spid="222222" grpId="0" animBg="1"/>
      <p:bldP spid="22222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6244" name="Text Box 4"/>
          <p:cNvSpPr txBox="1">
            <a:spLocks noChangeArrowheads="1"/>
          </p:cNvSpPr>
          <p:nvPr/>
        </p:nvSpPr>
        <p:spPr bwMode="auto">
          <a:xfrm>
            <a:off x="762000" y="1066800"/>
            <a:ext cx="8001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>
                <a:solidFill>
                  <a:srgbClr val="1C1C1C"/>
                </a:solidFill>
              </a:rPr>
              <a:t>¿Quién determina lo correcto y conveniente?</a:t>
            </a:r>
          </a:p>
          <a:p>
            <a:pPr algn="ctr"/>
            <a:r>
              <a:rPr lang="en-US" sz="3600">
                <a:solidFill>
                  <a:srgbClr val="1C1C1C"/>
                </a:solidFill>
              </a:rPr>
              <a:t>¿Hay estudios que nos ayuden a tomar nuestras decisiones?</a:t>
            </a:r>
          </a:p>
        </p:txBody>
      </p:sp>
      <p:grpSp>
        <p:nvGrpSpPr>
          <p:cNvPr id="266245" name="Group 5"/>
          <p:cNvGrpSpPr>
            <a:grpSpLocks/>
          </p:cNvGrpSpPr>
          <p:nvPr/>
        </p:nvGrpSpPr>
        <p:grpSpPr bwMode="auto">
          <a:xfrm>
            <a:off x="2743200" y="3581400"/>
            <a:ext cx="3733800" cy="3124200"/>
            <a:chOff x="1728" y="2352"/>
            <a:chExt cx="2352" cy="1968"/>
          </a:xfrm>
        </p:grpSpPr>
        <p:pic>
          <p:nvPicPr>
            <p:cNvPr id="266246" name="Picture 6" descr="etica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28" y="2352"/>
              <a:ext cx="2352" cy="1780"/>
            </a:xfrm>
            <a:prstGeom prst="rect">
              <a:avLst/>
            </a:prstGeom>
            <a:noFill/>
          </p:spPr>
        </p:pic>
        <p:sp>
          <p:nvSpPr>
            <p:cNvPr id="266247" name="Rectangle 7"/>
            <p:cNvSpPr>
              <a:spLocks noChangeArrowheads="1"/>
            </p:cNvSpPr>
            <p:nvPr/>
          </p:nvSpPr>
          <p:spPr bwMode="auto">
            <a:xfrm>
              <a:off x="1920" y="4166"/>
              <a:ext cx="16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/>
                <a:t>http://</a:t>
              </a:r>
              <a:r>
                <a:rPr lang="en-US" sz="1000">
                  <a:solidFill>
                    <a:srgbClr val="1C1C1C"/>
                  </a:solidFill>
                </a:rPr>
                <a:t>antesdelfin.com/fotografias/etica.JPG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800080"/>
                </a:solidFill>
              </a:rPr>
              <a:t>Objetivos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CO">
                <a:solidFill>
                  <a:srgbClr val="1C1C1C"/>
                </a:solidFill>
              </a:rPr>
              <a:t>Concienzar a los estudiantes de escuela secundaria en la problemática en ética de la investigación.</a:t>
            </a:r>
            <a:endParaRPr lang="en-US">
              <a:solidFill>
                <a:srgbClr val="1C1C1C"/>
              </a:solidFill>
            </a:endParaRPr>
          </a:p>
          <a:p>
            <a:r>
              <a:rPr lang="es-CO">
                <a:solidFill>
                  <a:srgbClr val="1C1C1C"/>
                </a:solidFill>
              </a:rPr>
              <a:t>Definir ética y describir su importancia en el buen ejercicio de las profesiones y la vida diaria.</a:t>
            </a:r>
            <a:endParaRPr lang="en-US">
              <a:solidFill>
                <a:srgbClr val="1C1C1C"/>
              </a:solidFill>
            </a:endParaRPr>
          </a:p>
          <a:p>
            <a:endParaRPr lang="en-US">
              <a:solidFill>
                <a:srgbClr val="1C1C1C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382000" cy="1828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2800">
                <a:solidFill>
                  <a:srgbClr val="1C1C1C"/>
                </a:solidFill>
              </a:rPr>
              <a:t>Es la herramienta que le permite al hombre</a:t>
            </a:r>
          </a:p>
          <a:p>
            <a:pPr algn="ctr">
              <a:buFontTx/>
              <a:buNone/>
            </a:pPr>
            <a:r>
              <a:rPr lang="en-US" sz="2800">
                <a:solidFill>
                  <a:srgbClr val="1C1C1C"/>
                </a:solidFill>
              </a:rPr>
              <a:t>reconocer cuáles son los mejores caminos</a:t>
            </a:r>
          </a:p>
          <a:p>
            <a:pPr algn="ctr">
              <a:buFontTx/>
              <a:buNone/>
            </a:pPr>
            <a:r>
              <a:rPr lang="en-US" sz="2800">
                <a:solidFill>
                  <a:srgbClr val="1C1C1C"/>
                </a:solidFill>
              </a:rPr>
              <a:t>que le llevarán a un verdadero bienestar.</a:t>
            </a:r>
          </a:p>
        </p:txBody>
      </p:sp>
      <p:grpSp>
        <p:nvGrpSpPr>
          <p:cNvPr id="225284" name="Group 4"/>
          <p:cNvGrpSpPr>
            <a:grpSpLocks/>
          </p:cNvGrpSpPr>
          <p:nvPr/>
        </p:nvGrpSpPr>
        <p:grpSpPr bwMode="auto">
          <a:xfrm>
            <a:off x="1371600" y="228600"/>
            <a:ext cx="1219200" cy="1066800"/>
            <a:chOff x="576" y="672"/>
            <a:chExt cx="1344" cy="1248"/>
          </a:xfrm>
        </p:grpSpPr>
        <p:sp>
          <p:nvSpPr>
            <p:cNvPr id="225285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5286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25287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25288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25289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25290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25291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25292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25293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25294" name="Text Box 14"/>
          <p:cNvSpPr txBox="1">
            <a:spLocks noChangeArrowheads="1"/>
          </p:cNvSpPr>
          <p:nvPr/>
        </p:nvSpPr>
        <p:spPr bwMode="auto">
          <a:xfrm>
            <a:off x="2590800" y="457200"/>
            <a:ext cx="50292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 ética como una guía</a:t>
            </a:r>
          </a:p>
        </p:txBody>
      </p:sp>
      <p:pic>
        <p:nvPicPr>
          <p:cNvPr id="225297" name="Picture 17" descr="caminos5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43200" y="3429000"/>
            <a:ext cx="3505200" cy="2720975"/>
          </a:xfrm>
          <a:prstGeom prst="rect">
            <a:avLst/>
          </a:prstGeom>
          <a:noFill/>
        </p:spPr>
      </p:pic>
      <p:sp>
        <p:nvSpPr>
          <p:cNvPr id="225298" name="Rectangle 18"/>
          <p:cNvSpPr>
            <a:spLocks noChangeArrowheads="1"/>
          </p:cNvSpPr>
          <p:nvPr/>
        </p:nvSpPr>
        <p:spPr bwMode="auto">
          <a:xfrm>
            <a:off x="3048000" y="6172200"/>
            <a:ext cx="29956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1C1C1C"/>
                </a:solidFill>
              </a:rPr>
              <a:t>http://www.halel.org/archivos/foto/caminos53.jpg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686800" cy="16764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2800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Moral</a:t>
            </a:r>
            <a:r>
              <a:rPr lang="en-US" sz="2800">
                <a:solidFill>
                  <a:srgbClr val="1C1C1C"/>
                </a:solidFill>
              </a:rPr>
              <a:t>: es el conjunto de comportamientos y</a:t>
            </a:r>
          </a:p>
          <a:p>
            <a:pPr algn="ctr">
              <a:buFontTx/>
              <a:buNone/>
            </a:pPr>
            <a:r>
              <a:rPr lang="en-US" sz="2800">
                <a:solidFill>
                  <a:srgbClr val="1C1C1C"/>
                </a:solidFill>
              </a:rPr>
              <a:t>normas que tú, yo y algunos quienes nos</a:t>
            </a:r>
          </a:p>
          <a:p>
            <a:pPr algn="ctr">
              <a:buFontTx/>
              <a:buNone/>
            </a:pPr>
            <a:r>
              <a:rPr lang="en-US" sz="2800">
                <a:solidFill>
                  <a:srgbClr val="1C1C1C"/>
                </a:solidFill>
              </a:rPr>
              <a:t>rodean solemos aceptar como válidos.</a:t>
            </a:r>
          </a:p>
          <a:p>
            <a:pPr algn="just">
              <a:buFontTx/>
              <a:buNone/>
            </a:pPr>
            <a:endParaRPr lang="en-US" sz="2800">
              <a:solidFill>
                <a:srgbClr val="1C1C1C"/>
              </a:solidFill>
            </a:endParaRPr>
          </a:p>
        </p:txBody>
      </p:sp>
      <p:grpSp>
        <p:nvGrpSpPr>
          <p:cNvPr id="226309" name="Group 5"/>
          <p:cNvGrpSpPr>
            <a:grpSpLocks/>
          </p:cNvGrpSpPr>
          <p:nvPr/>
        </p:nvGrpSpPr>
        <p:grpSpPr bwMode="auto">
          <a:xfrm>
            <a:off x="304800" y="228600"/>
            <a:ext cx="1300163" cy="1066800"/>
            <a:chOff x="576" y="672"/>
            <a:chExt cx="1344" cy="1248"/>
          </a:xfrm>
        </p:grpSpPr>
        <p:sp>
          <p:nvSpPr>
            <p:cNvPr id="226310" name="Rectangle 6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6311" name="Group 7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26312" name="Picture 8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26313" name="Picture 9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26314" name="Picture 10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26315" name="Picture 11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26316" name="Picture 12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26317" name="Picture 13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26318" name="Picture 14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26319" name="Text Box 15"/>
          <p:cNvSpPr txBox="1">
            <a:spLocks noChangeArrowheads="1"/>
          </p:cNvSpPr>
          <p:nvPr/>
        </p:nvSpPr>
        <p:spPr bwMode="auto">
          <a:xfrm>
            <a:off x="1590675" y="457200"/>
            <a:ext cx="73914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 ética y la moral no son lo mismo</a:t>
            </a:r>
            <a:r>
              <a:rPr lang="es-PR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grpSp>
        <p:nvGrpSpPr>
          <p:cNvPr id="226323" name="Group 19"/>
          <p:cNvGrpSpPr>
            <a:grpSpLocks/>
          </p:cNvGrpSpPr>
          <p:nvPr/>
        </p:nvGrpSpPr>
        <p:grpSpPr bwMode="auto">
          <a:xfrm>
            <a:off x="304800" y="3200400"/>
            <a:ext cx="4167188" cy="3490913"/>
            <a:chOff x="192" y="2016"/>
            <a:chExt cx="2625" cy="2199"/>
          </a:xfrm>
        </p:grpSpPr>
        <p:pic>
          <p:nvPicPr>
            <p:cNvPr id="226321" name="Picture 17" descr="pushkar_streets_and_cow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20" y="2016"/>
              <a:ext cx="1566" cy="2085"/>
            </a:xfrm>
            <a:prstGeom prst="rect">
              <a:avLst/>
            </a:prstGeom>
            <a:noFill/>
          </p:spPr>
        </p:pic>
        <p:sp>
          <p:nvSpPr>
            <p:cNvPr id="226322" name="Rectangle 18"/>
            <p:cNvSpPr>
              <a:spLocks noChangeArrowheads="1"/>
            </p:cNvSpPr>
            <p:nvPr/>
          </p:nvSpPr>
          <p:spPr bwMode="auto">
            <a:xfrm>
              <a:off x="192" y="4080"/>
              <a:ext cx="2625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http://easteatswest.typepad.com/east_eats_west/images/pushkar_streets_and_cow.JPG</a:t>
              </a:r>
            </a:p>
          </p:txBody>
        </p:sp>
      </p:grpSp>
      <p:pic>
        <p:nvPicPr>
          <p:cNvPr id="226325" name="Picture 21" descr="tatoos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24400" y="3657600"/>
            <a:ext cx="3609975" cy="2552700"/>
          </a:xfrm>
          <a:prstGeom prst="rect">
            <a:avLst/>
          </a:prstGeom>
          <a:noFill/>
        </p:spPr>
      </p:pic>
      <p:sp>
        <p:nvSpPr>
          <p:cNvPr id="226326" name="Rectangle 22"/>
          <p:cNvSpPr>
            <a:spLocks noChangeArrowheads="1"/>
          </p:cNvSpPr>
          <p:nvPr/>
        </p:nvSpPr>
        <p:spPr bwMode="auto">
          <a:xfrm>
            <a:off x="5638800" y="6248400"/>
            <a:ext cx="1963738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1C1C1C"/>
                </a:solidFill>
              </a:rPr>
              <a:t>http://www.caption-this.com/tatoos.jpg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6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6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6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7" grpId="0" uiExpand="1" build="p"/>
      <p:bldP spid="226319" grpId="0" animBg="1"/>
      <p:bldP spid="226319" grpId="1" animBg="1"/>
      <p:bldP spid="2263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667" name="Group 3"/>
          <p:cNvGrpSpPr>
            <a:grpSpLocks/>
          </p:cNvGrpSpPr>
          <p:nvPr/>
        </p:nvGrpSpPr>
        <p:grpSpPr bwMode="auto">
          <a:xfrm>
            <a:off x="304800" y="228600"/>
            <a:ext cx="1300163" cy="1066800"/>
            <a:chOff x="576" y="672"/>
            <a:chExt cx="1344" cy="1248"/>
          </a:xfrm>
        </p:grpSpPr>
        <p:sp>
          <p:nvSpPr>
            <p:cNvPr id="241668" name="Rectangle 4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1669" name="Group 5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41670" name="Picture 6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41671" name="Picture 7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41672" name="Picture 8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41673" name="Picture 9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41674" name="Picture 10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41675" name="Picture 11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41676" name="Picture 12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41677" name="Text Box 13"/>
          <p:cNvSpPr txBox="1">
            <a:spLocks noChangeArrowheads="1"/>
          </p:cNvSpPr>
          <p:nvPr/>
        </p:nvSpPr>
        <p:spPr bwMode="auto">
          <a:xfrm>
            <a:off x="1590675" y="457200"/>
            <a:ext cx="73914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 ética y la moral no son lo mismo</a:t>
            </a:r>
            <a:r>
              <a:rPr lang="es-PR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pic>
        <p:nvPicPr>
          <p:cNvPr id="241679" name="Picture 15" descr="059738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4200" y="3124200"/>
            <a:ext cx="2378075" cy="3067050"/>
          </a:xfrm>
          <a:prstGeom prst="rect">
            <a:avLst/>
          </a:prstGeom>
          <a:noFill/>
        </p:spPr>
      </p:pic>
      <p:sp>
        <p:nvSpPr>
          <p:cNvPr id="241680" name="AutoShape 16"/>
          <p:cNvSpPr>
            <a:spLocks noChangeArrowheads="1"/>
          </p:cNvSpPr>
          <p:nvPr/>
        </p:nvSpPr>
        <p:spPr bwMode="auto">
          <a:xfrm>
            <a:off x="2057400" y="4267200"/>
            <a:ext cx="1371600" cy="914400"/>
          </a:xfrm>
          <a:prstGeom prst="leftArrow">
            <a:avLst>
              <a:gd name="adj1" fmla="val 50000"/>
              <a:gd name="adj2" fmla="val 37500"/>
            </a:avLst>
          </a:prstGeom>
          <a:solidFill>
            <a:schemeClr val="tx2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681" name="AutoShape 17"/>
          <p:cNvSpPr>
            <a:spLocks noChangeArrowheads="1"/>
          </p:cNvSpPr>
          <p:nvPr/>
        </p:nvSpPr>
        <p:spPr bwMode="auto">
          <a:xfrm>
            <a:off x="5508625" y="4289425"/>
            <a:ext cx="1371600" cy="882650"/>
          </a:xfrm>
          <a:prstGeom prst="rightArrow">
            <a:avLst>
              <a:gd name="adj1" fmla="val 50000"/>
              <a:gd name="adj2" fmla="val 38849"/>
            </a:avLst>
          </a:prstGeom>
          <a:solidFill>
            <a:srgbClr val="FFFFBD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682" name="Rectangle 18"/>
          <p:cNvSpPr>
            <a:spLocks noChangeArrowheads="1"/>
          </p:cNvSpPr>
          <p:nvPr/>
        </p:nvSpPr>
        <p:spPr bwMode="auto">
          <a:xfrm>
            <a:off x="3352800" y="6172200"/>
            <a:ext cx="28305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1C1C1C"/>
                </a:solidFill>
              </a:rPr>
              <a:t>http://www.hockeyplayer.com/artman/uploads/059738.jpg</a:t>
            </a:r>
          </a:p>
        </p:txBody>
      </p:sp>
      <p:sp>
        <p:nvSpPr>
          <p:cNvPr id="241683" name="Text Box 19"/>
          <p:cNvSpPr txBox="1">
            <a:spLocks noChangeArrowheads="1"/>
          </p:cNvSpPr>
          <p:nvPr/>
        </p:nvSpPr>
        <p:spPr bwMode="auto">
          <a:xfrm>
            <a:off x="96838" y="1447800"/>
            <a:ext cx="895985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ahoma" pitchFamily="34" charset="0"/>
              </a:rPr>
              <a:t>É</a:t>
            </a:r>
            <a:r>
              <a:rPr lang="en-US" sz="28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tica</a:t>
            </a:r>
            <a:r>
              <a:rPr lang="en-US" sz="2800" b="1">
                <a:solidFill>
                  <a:srgbClr val="1C1C1C"/>
                </a:solidFill>
              </a:rPr>
              <a:t>: Es la reflexión sobre porqué 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>
                <a:solidFill>
                  <a:srgbClr val="1C1C1C"/>
                </a:solidFill>
              </a:rPr>
              <a:t>consideramos acciones válidas (buenas o malas).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>
                <a:solidFill>
                  <a:srgbClr val="800080"/>
                </a:solidFill>
              </a:rPr>
              <a:t>Deliberación</a:t>
            </a:r>
          </a:p>
          <a:p>
            <a:pPr algn="ctr"/>
            <a:endParaRPr lang="en-US" sz="280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1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1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1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1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1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1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80" grpId="0" animBg="1"/>
      <p:bldP spid="241681" grpId="0" animBg="1"/>
      <p:bldP spid="2416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9" name="Text Box 13"/>
          <p:cNvSpPr txBox="1">
            <a:spLocks noChangeArrowheads="1"/>
          </p:cNvSpPr>
          <p:nvPr/>
        </p:nvSpPr>
        <p:spPr bwMode="auto">
          <a:xfrm>
            <a:off x="304800" y="1219200"/>
            <a:ext cx="8839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/>
              <a:t> </a:t>
            </a:r>
            <a:r>
              <a:rPr lang="en-US" sz="2800">
                <a:solidFill>
                  <a:srgbClr val="1C1C1C"/>
                </a:solidFill>
              </a:rPr>
              <a:t>¿Cuál crees tú que debería ser la mayoría de edad?</a:t>
            </a:r>
          </a:p>
        </p:txBody>
      </p:sp>
      <p:grpSp>
        <p:nvGrpSpPr>
          <p:cNvPr id="244768" name="Group 32"/>
          <p:cNvGrpSpPr>
            <a:grpSpLocks/>
          </p:cNvGrpSpPr>
          <p:nvPr/>
        </p:nvGrpSpPr>
        <p:grpSpPr bwMode="auto">
          <a:xfrm>
            <a:off x="304800" y="152400"/>
            <a:ext cx="1300163" cy="1066800"/>
            <a:chOff x="192" y="96"/>
            <a:chExt cx="819" cy="672"/>
          </a:xfrm>
        </p:grpSpPr>
        <p:sp>
          <p:nvSpPr>
            <p:cNvPr id="244751" name="Rectangle 15"/>
            <p:cNvSpPr>
              <a:spLocks noChangeArrowheads="1"/>
            </p:cNvSpPr>
            <p:nvPr/>
          </p:nvSpPr>
          <p:spPr bwMode="auto">
            <a:xfrm>
              <a:off x="192" y="96"/>
              <a:ext cx="819" cy="64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4752" name="Group 16"/>
            <p:cNvGrpSpPr>
              <a:grpSpLocks/>
            </p:cNvGrpSpPr>
            <p:nvPr/>
          </p:nvGrpSpPr>
          <p:grpSpPr bwMode="auto">
            <a:xfrm>
              <a:off x="221" y="96"/>
              <a:ext cx="761" cy="672"/>
              <a:chOff x="768" y="192"/>
              <a:chExt cx="4542" cy="3984"/>
            </a:xfrm>
          </p:grpSpPr>
          <p:pic>
            <p:nvPicPr>
              <p:cNvPr id="244753" name="Picture 1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44754" name="Picture 1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44755" name="Picture 1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44756" name="Picture 2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44757" name="Picture 2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44758" name="Picture 2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44759" name="Picture 2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44760" name="Text Box 24"/>
          <p:cNvSpPr txBox="1">
            <a:spLocks noChangeArrowheads="1"/>
          </p:cNvSpPr>
          <p:nvPr/>
        </p:nvSpPr>
        <p:spPr bwMode="auto">
          <a:xfrm>
            <a:off x="1590675" y="195263"/>
            <a:ext cx="73914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003399"/>
                </a:solidFill>
              </a:rPr>
              <a:t>La </a:t>
            </a:r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ahoma" pitchFamily="34" charset="0"/>
              </a:rPr>
              <a:t>É</a:t>
            </a:r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TICA</a:t>
            </a:r>
            <a:r>
              <a:rPr lang="en-US" sz="2800" b="1">
                <a:solidFill>
                  <a:srgbClr val="003399"/>
                </a:solidFill>
              </a:rPr>
              <a:t> ni es completamente relativa ni completamente absoluta</a:t>
            </a:r>
            <a:endParaRPr lang="es-PR" sz="2800" b="1">
              <a:solidFill>
                <a:srgbClr val="003399"/>
              </a:solidFill>
            </a:endParaRPr>
          </a:p>
        </p:txBody>
      </p:sp>
      <p:pic>
        <p:nvPicPr>
          <p:cNvPr id="244764" name="Picture 28" descr="Joey%20driving%20car%20small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5000" y="1819275"/>
            <a:ext cx="5191125" cy="3438525"/>
          </a:xfrm>
          <a:prstGeom prst="rect">
            <a:avLst/>
          </a:prstGeom>
          <a:noFill/>
        </p:spPr>
      </p:pic>
      <p:sp>
        <p:nvSpPr>
          <p:cNvPr id="244765" name="Rectangle 29"/>
          <p:cNvSpPr>
            <a:spLocks noChangeArrowheads="1"/>
          </p:cNvSpPr>
          <p:nvPr/>
        </p:nvSpPr>
        <p:spPr bwMode="auto">
          <a:xfrm>
            <a:off x="4632325" y="5029200"/>
            <a:ext cx="245427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r>
              <a:rPr lang="en-US" b="1">
                <a:solidFill>
                  <a:schemeClr val="accent1"/>
                </a:solidFill>
              </a:rPr>
              <a:t>facstaff.unca.edu/.../Grandkids082005.htm</a:t>
            </a:r>
            <a:r>
              <a:rPr lang="en-US"/>
              <a:t> </a:t>
            </a:r>
          </a:p>
        </p:txBody>
      </p:sp>
      <p:sp>
        <p:nvSpPr>
          <p:cNvPr id="244766" name="Text Box 30"/>
          <p:cNvSpPr txBox="1">
            <a:spLocks noChangeArrowheads="1"/>
          </p:cNvSpPr>
          <p:nvPr/>
        </p:nvSpPr>
        <p:spPr bwMode="auto">
          <a:xfrm>
            <a:off x="854075" y="5867400"/>
            <a:ext cx="7405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 años                  16-21 años                  40 años</a:t>
            </a:r>
            <a:r>
              <a:rPr lang="en-US" sz="2400"/>
              <a:t> </a:t>
            </a:r>
          </a:p>
        </p:txBody>
      </p:sp>
      <p:sp>
        <p:nvSpPr>
          <p:cNvPr id="244767" name="Text Box 31"/>
          <p:cNvSpPr txBox="1">
            <a:spLocks noChangeArrowheads="1"/>
          </p:cNvSpPr>
          <p:nvPr/>
        </p:nvSpPr>
        <p:spPr bwMode="auto">
          <a:xfrm>
            <a:off x="838200" y="5562600"/>
            <a:ext cx="7285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</a:rPr>
              <a:t>Absoluto                              Relativo                                Absoluto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9" grpId="0"/>
      <p:bldP spid="244765" grpId="0"/>
      <p:bldP spid="244766" grpId="0"/>
      <p:bldP spid="2447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098" name="Group 2"/>
          <p:cNvGrpSpPr>
            <a:grpSpLocks/>
          </p:cNvGrpSpPr>
          <p:nvPr/>
        </p:nvGrpSpPr>
        <p:grpSpPr bwMode="auto">
          <a:xfrm>
            <a:off x="1981200" y="685800"/>
            <a:ext cx="1066800" cy="990600"/>
            <a:chOff x="576" y="672"/>
            <a:chExt cx="1344" cy="1248"/>
          </a:xfrm>
        </p:grpSpPr>
        <p:sp>
          <p:nvSpPr>
            <p:cNvPr id="260099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0100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60101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60102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60103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60104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60105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60106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60107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60108" name="Text Box 12"/>
          <p:cNvSpPr txBox="1">
            <a:spLocks noChangeArrowheads="1"/>
          </p:cNvSpPr>
          <p:nvPr/>
        </p:nvSpPr>
        <p:spPr bwMode="auto">
          <a:xfrm>
            <a:off x="3048000" y="838200"/>
            <a:ext cx="3733800" cy="6508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Recapitulemos</a:t>
            </a:r>
          </a:p>
        </p:txBody>
      </p:sp>
      <p:sp>
        <p:nvSpPr>
          <p:cNvPr id="260109" name="Text Box 13"/>
          <p:cNvSpPr txBox="1">
            <a:spLocks noChangeArrowheads="1"/>
          </p:cNvSpPr>
          <p:nvPr/>
        </p:nvSpPr>
        <p:spPr bwMode="auto">
          <a:xfrm>
            <a:off x="152400" y="2133600"/>
            <a:ext cx="89154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El ser humano es libre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Pero el buen uso de la libertad es complejo, debido a que no siempre tenemos certidumbre de las consecuencias de nuestras decisiones.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La ética nos ayuda a analizar las posibles consecuencias de nuestros actos, esto es debido a que la ética no es ni completamente absoluta ni completamente relativa.</a:t>
            </a:r>
          </a:p>
        </p:txBody>
      </p:sp>
      <p:sp>
        <p:nvSpPr>
          <p:cNvPr id="260110" name="Text Box 14"/>
          <p:cNvSpPr txBox="1">
            <a:spLocks noChangeArrowheads="1"/>
          </p:cNvSpPr>
          <p:nvPr/>
        </p:nvSpPr>
        <p:spPr bwMode="auto">
          <a:xfrm>
            <a:off x="838200" y="5486400"/>
            <a:ext cx="7239000" cy="11969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Los científicos, ingenieros o estudiantes de alguna de esta disciplinas ante dilemas pueden tomar decisione no eticas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0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47812" name="Group 4"/>
          <p:cNvGrpSpPr>
            <a:grpSpLocks/>
          </p:cNvGrpSpPr>
          <p:nvPr/>
        </p:nvGrpSpPr>
        <p:grpSpPr bwMode="auto">
          <a:xfrm>
            <a:off x="762000" y="2362200"/>
            <a:ext cx="1371600" cy="1504950"/>
            <a:chOff x="576" y="672"/>
            <a:chExt cx="1344" cy="1248"/>
          </a:xfrm>
        </p:grpSpPr>
        <p:sp>
          <p:nvSpPr>
            <p:cNvPr id="247813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7814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47815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47816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47817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47818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47819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47820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47821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47822" name="Text Box 14"/>
          <p:cNvSpPr txBox="1">
            <a:spLocks noChangeArrowheads="1"/>
          </p:cNvSpPr>
          <p:nvPr/>
        </p:nvSpPr>
        <p:spPr bwMode="auto">
          <a:xfrm>
            <a:off x="2362200" y="2209800"/>
            <a:ext cx="64008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CO" sz="4000" b="1">
                <a:solidFill>
                  <a:srgbClr val="003399"/>
                </a:solidFill>
              </a:rPr>
              <a:t>3. Problemas éticos en la academia, ciencia e  Ingeniería</a:t>
            </a:r>
            <a:r>
              <a:rPr lang="es-CO" sz="4000"/>
              <a:t> 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7" name="Text Box 3"/>
          <p:cNvSpPr txBox="1">
            <a:spLocks noChangeArrowheads="1"/>
          </p:cNvSpPr>
          <p:nvPr/>
        </p:nvSpPr>
        <p:spPr bwMode="auto">
          <a:xfrm>
            <a:off x="457200" y="1905000"/>
            <a:ext cx="8458200" cy="429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u="sng">
                <a:solidFill>
                  <a:srgbClr val="1C1C1C"/>
                </a:solidFill>
                <a:latin typeface="Arial" charset="0"/>
              </a:rPr>
              <a:t>Un buen Científico</a:t>
            </a:r>
            <a:r>
              <a:rPr lang="en-US" sz="2400" b="1">
                <a:solidFill>
                  <a:srgbClr val="1C1C1C"/>
                </a:solidFill>
                <a:latin typeface="Arial" charset="0"/>
              </a:rPr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1C1C1C"/>
                </a:solidFill>
                <a:latin typeface="Arial" charset="0"/>
              </a:rPr>
              <a:t>	Que haga uso del m</a:t>
            </a:r>
            <a:r>
              <a:rPr lang="en-US" sz="2400" b="1">
                <a:solidFill>
                  <a:srgbClr val="1C1C1C"/>
                </a:solidFill>
                <a:latin typeface="Arial" charset="0"/>
                <a:cs typeface="Arial" charset="0"/>
              </a:rPr>
              <a:t>é</a:t>
            </a:r>
            <a:r>
              <a:rPr lang="en-US" sz="2400" b="1">
                <a:solidFill>
                  <a:srgbClr val="1C1C1C"/>
                </a:solidFill>
                <a:latin typeface="Arial" charset="0"/>
              </a:rPr>
              <a:t>todo cient</a:t>
            </a:r>
            <a:r>
              <a:rPr lang="en-US" sz="2400" b="1">
                <a:solidFill>
                  <a:srgbClr val="1C1C1C"/>
                </a:solidFill>
                <a:latin typeface="Arial" charset="0"/>
                <a:cs typeface="Arial" charset="0"/>
              </a:rPr>
              <a:t>í</a:t>
            </a:r>
            <a:r>
              <a:rPr lang="en-US" sz="2400" b="1">
                <a:solidFill>
                  <a:srgbClr val="1C1C1C"/>
                </a:solidFill>
                <a:latin typeface="Arial" charset="0"/>
              </a:rPr>
              <a:t>fico.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1C1C1C"/>
                </a:solidFill>
                <a:latin typeface="Arial" charset="0"/>
              </a:rPr>
              <a:t>	Que conozca del tema.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1C1C1C"/>
                </a:solidFill>
                <a:latin typeface="Arial" charset="0"/>
              </a:rPr>
              <a:t>	Que sea objetivo y veraz.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="1" u="sng">
                <a:solidFill>
                  <a:srgbClr val="1C1C1C"/>
                </a:solidFill>
                <a:latin typeface="Arial" charset="0"/>
              </a:rPr>
              <a:t>Un buen Ingeniero</a:t>
            </a:r>
            <a:r>
              <a:rPr lang="en-US" sz="2400" b="1">
                <a:solidFill>
                  <a:srgbClr val="1C1C1C"/>
                </a:solidFill>
                <a:latin typeface="Arial" charset="0"/>
              </a:rPr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1C1C1C"/>
                </a:solidFill>
                <a:latin typeface="Arial" charset="0"/>
              </a:rPr>
              <a:t>	Que conozca del tema.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1C1C1C"/>
                </a:solidFill>
                <a:latin typeface="Arial" charset="0"/>
              </a:rPr>
              <a:t>	Que sea objetivo y veraz.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b="1">
                <a:solidFill>
                  <a:srgbClr val="1C1C1C"/>
                </a:solidFill>
                <a:latin typeface="Arial" charset="0"/>
              </a:rPr>
              <a:t>	Que evalúe el costo-beneficio de sus creaciones	 </a:t>
            </a:r>
          </a:p>
        </p:txBody>
      </p:sp>
      <p:grpSp>
        <p:nvGrpSpPr>
          <p:cNvPr id="231428" name="Group 4"/>
          <p:cNvGrpSpPr>
            <a:grpSpLocks/>
          </p:cNvGrpSpPr>
          <p:nvPr/>
        </p:nvGrpSpPr>
        <p:grpSpPr bwMode="auto">
          <a:xfrm>
            <a:off x="147638" y="152400"/>
            <a:ext cx="1528762" cy="1371600"/>
            <a:chOff x="576" y="672"/>
            <a:chExt cx="1344" cy="1248"/>
          </a:xfrm>
        </p:grpSpPr>
        <p:sp>
          <p:nvSpPr>
            <p:cNvPr id="231429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1430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31431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31432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31433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31434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31435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31436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31437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31438" name="Text Box 14"/>
          <p:cNvSpPr txBox="1">
            <a:spLocks noChangeArrowheads="1"/>
          </p:cNvSpPr>
          <p:nvPr/>
        </p:nvSpPr>
        <p:spPr bwMode="auto">
          <a:xfrm>
            <a:off x="1676400" y="304800"/>
            <a:ext cx="7218363" cy="156368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¿Qué es un buen Ingeniero o un buen científico?</a:t>
            </a:r>
          </a:p>
          <a:p>
            <a:pPr algn="ctr"/>
            <a:r>
              <a:rPr lang="en-US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Código de Honor</a:t>
            </a:r>
            <a:endParaRPr lang="es-PR" sz="3200" b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1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1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8" grpId="0" animBg="1"/>
      <p:bldP spid="2314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18" name="Group 2"/>
          <p:cNvGrpSpPr>
            <a:grpSpLocks/>
          </p:cNvGrpSpPr>
          <p:nvPr/>
        </p:nvGrpSpPr>
        <p:grpSpPr bwMode="auto">
          <a:xfrm>
            <a:off x="304800" y="533400"/>
            <a:ext cx="1371600" cy="1295400"/>
            <a:chOff x="576" y="672"/>
            <a:chExt cx="1344" cy="1248"/>
          </a:xfrm>
        </p:grpSpPr>
        <p:sp>
          <p:nvSpPr>
            <p:cNvPr id="188419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8420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88421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88422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88423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88424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88425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88426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88427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8428" name="Text Box 12"/>
          <p:cNvSpPr txBox="1">
            <a:spLocks noChangeArrowheads="1"/>
          </p:cNvSpPr>
          <p:nvPr/>
        </p:nvSpPr>
        <p:spPr bwMode="auto">
          <a:xfrm>
            <a:off x="1676400" y="635000"/>
            <a:ext cx="7086600" cy="156368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ética de la investigación: Rompiendo el Código</a:t>
            </a:r>
          </a:p>
        </p:txBody>
      </p:sp>
      <p:sp>
        <p:nvSpPr>
          <p:cNvPr id="188429" name="Text Box 13"/>
          <p:cNvSpPr txBox="1">
            <a:spLocks noChangeArrowheads="1"/>
          </p:cNvSpPr>
          <p:nvPr/>
        </p:nvSpPr>
        <p:spPr bwMode="auto">
          <a:xfrm>
            <a:off x="457200" y="2319338"/>
            <a:ext cx="8382000" cy="350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buFontTx/>
              <a:buAutoNum type="alphaUcPeriod"/>
            </a:pPr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integridad académica</a:t>
            </a:r>
          </a:p>
          <a:p>
            <a:pPr marL="342900" indent="-342900"/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		</a:t>
            </a:r>
          </a:p>
          <a:p>
            <a:pPr marL="342900" indent="-342900">
              <a:buFontTx/>
              <a:buAutoNum type="alphaUcPeriod"/>
            </a:pPr>
            <a:endParaRPr lang="en-US" sz="3200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/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B. Problemáticas en la responsabilidad social</a:t>
            </a:r>
            <a:r>
              <a:rPr lang="en-US" sz="3200">
                <a:solidFill>
                  <a:srgbClr val="1C1C1C"/>
                </a:solidFill>
              </a:rPr>
              <a:t> </a:t>
            </a:r>
          </a:p>
          <a:p>
            <a:pPr marL="342900" indent="-342900"/>
            <a:endParaRPr lang="en-US" sz="3200">
              <a:solidFill>
                <a:srgbClr val="1C1C1C"/>
              </a:solidFill>
            </a:endParaRPr>
          </a:p>
          <a:p>
            <a:pPr marL="342900" indent="-342900"/>
            <a:endParaRPr lang="en-US" sz="3200">
              <a:solidFill>
                <a:srgbClr val="1C1C1C"/>
              </a:solidFill>
            </a:endParaRPr>
          </a:p>
          <a:p>
            <a:pPr marL="342900" indent="-342900"/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C. Problemáticas en el ambiente laboral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72" name="Group 4"/>
          <p:cNvGrpSpPr>
            <a:grpSpLocks/>
          </p:cNvGrpSpPr>
          <p:nvPr/>
        </p:nvGrpSpPr>
        <p:grpSpPr bwMode="auto">
          <a:xfrm>
            <a:off x="304800" y="533400"/>
            <a:ext cx="1371600" cy="1295400"/>
            <a:chOff x="576" y="672"/>
            <a:chExt cx="1344" cy="1248"/>
          </a:xfrm>
        </p:grpSpPr>
        <p:sp>
          <p:nvSpPr>
            <p:cNvPr id="186373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6374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86375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86376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86377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86378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86379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86380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86381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6383" name="Text Box 15"/>
          <p:cNvSpPr txBox="1">
            <a:spLocks noChangeArrowheads="1"/>
          </p:cNvSpPr>
          <p:nvPr/>
        </p:nvSpPr>
        <p:spPr bwMode="auto">
          <a:xfrm>
            <a:off x="304800" y="2133600"/>
            <a:ext cx="86137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AutoNum type="alphaUcPeriod"/>
            </a:pPr>
            <a:r>
              <a:rPr lang="en-US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integridad académica</a:t>
            </a:r>
          </a:p>
        </p:txBody>
      </p:sp>
      <p:sp>
        <p:nvSpPr>
          <p:cNvPr id="186385" name="Text Box 17"/>
          <p:cNvSpPr txBox="1">
            <a:spLocks noChangeArrowheads="1"/>
          </p:cNvSpPr>
          <p:nvPr/>
        </p:nvSpPr>
        <p:spPr bwMode="auto">
          <a:xfrm>
            <a:off x="1304925" y="2895600"/>
            <a:ext cx="29464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Wingdings" pitchFamily="2" charset="2"/>
              <a:buChar char="q"/>
            </a:pPr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Plagio</a:t>
            </a:r>
          </a:p>
          <a:p>
            <a:pPr>
              <a:buClr>
                <a:schemeClr val="hlink"/>
              </a:buClr>
              <a:buFont typeface="Wingdings" pitchFamily="2" charset="2"/>
              <a:buChar char="q"/>
            </a:pPr>
            <a:endParaRPr lang="en-US" sz="3200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q"/>
            </a:pPr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Falsificación </a:t>
            </a:r>
          </a:p>
          <a:p>
            <a:pPr>
              <a:buClr>
                <a:schemeClr val="hlink"/>
              </a:buClr>
              <a:buFont typeface="Wingdings" pitchFamily="2" charset="2"/>
              <a:buChar char="q"/>
            </a:pPr>
            <a:endParaRPr lang="en-US" sz="3200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q"/>
            </a:pPr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Fabricación</a:t>
            </a:r>
          </a:p>
          <a:p>
            <a:endParaRPr lang="en-US" sz="3200"/>
          </a:p>
        </p:txBody>
      </p:sp>
      <p:sp>
        <p:nvSpPr>
          <p:cNvPr id="186386" name="Text Box 18"/>
          <p:cNvSpPr txBox="1">
            <a:spLocks noChangeArrowheads="1"/>
          </p:cNvSpPr>
          <p:nvPr/>
        </p:nvSpPr>
        <p:spPr bwMode="auto">
          <a:xfrm>
            <a:off x="1676400" y="609600"/>
            <a:ext cx="7086600" cy="107632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ética de la investigación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6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6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76" name="Group 4"/>
          <p:cNvGrpSpPr>
            <a:grpSpLocks/>
          </p:cNvGrpSpPr>
          <p:nvPr/>
        </p:nvGrpSpPr>
        <p:grpSpPr bwMode="auto">
          <a:xfrm>
            <a:off x="914400" y="152400"/>
            <a:ext cx="1371600" cy="1295400"/>
            <a:chOff x="576" y="672"/>
            <a:chExt cx="1344" cy="1248"/>
          </a:xfrm>
        </p:grpSpPr>
        <p:sp>
          <p:nvSpPr>
            <p:cNvPr id="182277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2278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82279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82280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82281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82282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82283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82284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82285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2286" name="Text Box 14"/>
          <p:cNvSpPr txBox="1">
            <a:spLocks noChangeArrowheads="1"/>
          </p:cNvSpPr>
          <p:nvPr/>
        </p:nvSpPr>
        <p:spPr bwMode="auto">
          <a:xfrm>
            <a:off x="2286000" y="304800"/>
            <a:ext cx="54864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Integridad Académica</a:t>
            </a:r>
          </a:p>
        </p:txBody>
      </p:sp>
      <p:sp>
        <p:nvSpPr>
          <p:cNvPr id="182288" name="Rectangle 16"/>
          <p:cNvSpPr>
            <a:spLocks noChangeArrowheads="1"/>
          </p:cNvSpPr>
          <p:nvPr/>
        </p:nvSpPr>
        <p:spPr bwMode="auto">
          <a:xfrm>
            <a:off x="457200" y="1524000"/>
            <a:ext cx="74453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just">
              <a:buClr>
                <a:schemeClr val="hlink"/>
              </a:buClr>
              <a:buFont typeface="Wingdings" pitchFamily="2" charset="2"/>
              <a:buChar char="q"/>
            </a:pP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Plagio</a:t>
            </a: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</a:t>
            </a:r>
            <a:r>
              <a:rPr lang="en-US" sz="24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 apropiación de las ideas o resultados </a:t>
            </a:r>
          </a:p>
          <a:p>
            <a:pPr algn="just">
              <a:buClr>
                <a:schemeClr val="hlink"/>
              </a:buClr>
              <a:buFont typeface="Wingdings" pitchFamily="2" charset="2"/>
              <a:buNone/>
            </a:pPr>
            <a:r>
              <a:rPr lang="en-US" sz="24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 otras personas sin su autorización o sin dar crédito</a:t>
            </a:r>
          </a:p>
          <a:p>
            <a:pPr algn="just">
              <a:buClr>
                <a:schemeClr val="hlink"/>
              </a:buClr>
              <a:buFont typeface="Wingdings" pitchFamily="2" charset="2"/>
              <a:buNone/>
            </a:pPr>
            <a:r>
              <a:rPr lang="en-US" sz="24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por la tarea realizada. </a:t>
            </a:r>
          </a:p>
        </p:txBody>
      </p:sp>
      <p:grpSp>
        <p:nvGrpSpPr>
          <p:cNvPr id="182295" name="Group 23"/>
          <p:cNvGrpSpPr>
            <a:grpSpLocks/>
          </p:cNvGrpSpPr>
          <p:nvPr/>
        </p:nvGrpSpPr>
        <p:grpSpPr bwMode="auto">
          <a:xfrm>
            <a:off x="2057400" y="2743200"/>
            <a:ext cx="4800600" cy="3733800"/>
            <a:chOff x="3361" y="1966"/>
            <a:chExt cx="2201" cy="2146"/>
          </a:xfrm>
        </p:grpSpPr>
        <p:pic>
          <p:nvPicPr>
            <p:cNvPr id="182290" name="Picture 18" descr="plagiarism%20doctored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361" y="1966"/>
              <a:ext cx="2201" cy="1972"/>
            </a:xfrm>
            <a:prstGeom prst="rect">
              <a:avLst/>
            </a:prstGeom>
            <a:noFill/>
          </p:spPr>
        </p:pic>
        <p:sp>
          <p:nvSpPr>
            <p:cNvPr id="182291" name="Rectangle 19"/>
            <p:cNvSpPr>
              <a:spLocks noChangeArrowheads="1"/>
            </p:cNvSpPr>
            <p:nvPr/>
          </p:nvSpPr>
          <p:spPr bwMode="auto">
            <a:xfrm>
              <a:off x="3840" y="3991"/>
              <a:ext cx="1130" cy="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/>
              <a:r>
                <a:rPr lang="en-US" b="1">
                  <a:solidFill>
                    <a:srgbClr val="1C1C1C"/>
                  </a:solidFill>
                </a:rPr>
                <a:t>oil.otago.ac.nz/.../Types-of-Plagiarism.html</a:t>
              </a:r>
              <a:r>
                <a:rPr lang="en-US"/>
                <a:t> 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2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2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2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2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2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2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2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4" name="Group 14"/>
          <p:cNvGrpSpPr>
            <a:grpSpLocks/>
          </p:cNvGrpSpPr>
          <p:nvPr/>
        </p:nvGrpSpPr>
        <p:grpSpPr bwMode="auto">
          <a:xfrm>
            <a:off x="457200" y="1143000"/>
            <a:ext cx="1371600" cy="1504950"/>
            <a:chOff x="576" y="672"/>
            <a:chExt cx="1344" cy="1248"/>
          </a:xfrm>
        </p:grpSpPr>
        <p:sp>
          <p:nvSpPr>
            <p:cNvPr id="245775" name="Rectangle 1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5776" name="Group 1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45777" name="Picture 1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45778" name="Picture 1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45779" name="Picture 1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45780" name="Picture 2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45781" name="Picture 2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45782" name="Picture 2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45783" name="Picture 2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45784" name="Text Box 24"/>
          <p:cNvSpPr txBox="1">
            <a:spLocks noChangeArrowheads="1"/>
          </p:cNvSpPr>
          <p:nvPr/>
        </p:nvSpPr>
        <p:spPr bwMode="auto">
          <a:xfrm>
            <a:off x="2057400" y="1447800"/>
            <a:ext cx="6553200" cy="107632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rgbClr val="003399"/>
                </a:solidFill>
                <a:latin typeface="Arial" charset="0"/>
                <a:cs typeface="Arial" charset="0"/>
              </a:rPr>
              <a:t>1. CONOZCÁMONOS UN POCO: MUCHO GUSTO!</a:t>
            </a:r>
            <a:endParaRPr lang="es-PR" sz="2400" b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45790" name="Picture 30" descr="nicetmy2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55925" y="2743200"/>
            <a:ext cx="3444875" cy="3733800"/>
          </a:xfrm>
          <a:prstGeom prst="rect">
            <a:avLst/>
          </a:prstGeom>
          <a:noFill/>
        </p:spPr>
      </p:pic>
      <p:sp>
        <p:nvSpPr>
          <p:cNvPr id="245791" name="Rectangle 31"/>
          <p:cNvSpPr>
            <a:spLocks noChangeArrowheads="1"/>
          </p:cNvSpPr>
          <p:nvPr/>
        </p:nvSpPr>
        <p:spPr bwMode="auto">
          <a:xfrm>
            <a:off x="3124200" y="6477000"/>
            <a:ext cx="3163888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1C1C1C"/>
                </a:solidFill>
              </a:rPr>
              <a:t>http://greetings.yahoofs.jp/images_card/ring/010227/nicetmy2.gif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4" grpId="0" animBg="1"/>
      <p:bldP spid="24579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66" name="Group 2"/>
          <p:cNvGrpSpPr>
            <a:grpSpLocks/>
          </p:cNvGrpSpPr>
          <p:nvPr/>
        </p:nvGrpSpPr>
        <p:grpSpPr bwMode="auto">
          <a:xfrm>
            <a:off x="762000" y="152400"/>
            <a:ext cx="1371600" cy="1295400"/>
            <a:chOff x="576" y="672"/>
            <a:chExt cx="1344" cy="1248"/>
          </a:xfrm>
        </p:grpSpPr>
        <p:sp>
          <p:nvSpPr>
            <p:cNvPr id="216067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068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16069" name="Picture 5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16070" name="Picture 6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16071" name="Picture 7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16072" name="Picture 8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16073" name="Picture 9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16074" name="Picture 10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16075" name="Picture 11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04800" y="1447800"/>
            <a:ext cx="2493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Video o caso 1: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2133600" y="304800"/>
            <a:ext cx="54864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Integridad Académica: Plagio</a:t>
            </a:r>
          </a:p>
        </p:txBody>
      </p:sp>
      <p:pic>
        <p:nvPicPr>
          <p:cNvPr id="216089" name="Copy paste Plagio.mpg">
            <a:hlinkClick r:id="" action="ppaction://media"/>
          </p:cNvPr>
          <p:cNvPicPr>
            <a:picLocks noGrp="1" noRot="1" noChangeAspect="1" noChangeArrowheads="1"/>
          </p:cNvPicPr>
          <p:nvPr>
            <p:ph/>
            <a:videoFile r:link="rId1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752600" y="1905000"/>
            <a:ext cx="6096000" cy="4572000"/>
          </a:xfr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160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160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089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6089"/>
                </p:tgtEl>
              </p:cMediaNode>
            </p:video>
          </p:childTnLst>
        </p:cTn>
      </p:par>
    </p:tnLst>
    <p:bldLst>
      <p:bldP spid="21607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346" name="Group 2"/>
          <p:cNvGrpSpPr>
            <a:grpSpLocks/>
          </p:cNvGrpSpPr>
          <p:nvPr/>
        </p:nvGrpSpPr>
        <p:grpSpPr bwMode="auto">
          <a:xfrm>
            <a:off x="990600" y="152400"/>
            <a:ext cx="1371600" cy="1295400"/>
            <a:chOff x="576" y="672"/>
            <a:chExt cx="1344" cy="1248"/>
          </a:xfrm>
        </p:grpSpPr>
        <p:sp>
          <p:nvSpPr>
            <p:cNvPr id="185347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5348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85349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85350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85351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85352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85353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85354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85355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5357" name="Rectangle 13"/>
          <p:cNvSpPr>
            <a:spLocks noChangeArrowheads="1"/>
          </p:cNvSpPr>
          <p:nvPr/>
        </p:nvSpPr>
        <p:spPr bwMode="auto">
          <a:xfrm>
            <a:off x="228600" y="1447800"/>
            <a:ext cx="874077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Clr>
                <a:schemeClr val="hlink"/>
              </a:buClr>
              <a:buFont typeface="Wingdings" pitchFamily="2" charset="2"/>
              <a:buChar char="q"/>
            </a:pP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3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Falsificación</a:t>
            </a:r>
            <a:r>
              <a:rPr lang="en-US" sz="23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  </a:t>
            </a:r>
            <a:r>
              <a:rPr lang="en-US" sz="23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Involucra manipular datos o resultados, ya sea omitiendo los mismos o cambiándolos a conveniencia y evitando que se presenten de manera fiel ni exacta.</a:t>
            </a:r>
          </a:p>
        </p:txBody>
      </p:sp>
      <p:grpSp>
        <p:nvGrpSpPr>
          <p:cNvPr id="185362" name="Group 18"/>
          <p:cNvGrpSpPr>
            <a:grpSpLocks/>
          </p:cNvGrpSpPr>
          <p:nvPr/>
        </p:nvGrpSpPr>
        <p:grpSpPr bwMode="auto">
          <a:xfrm>
            <a:off x="2133600" y="2895600"/>
            <a:ext cx="4495800" cy="3727450"/>
            <a:chOff x="3408" y="2257"/>
            <a:chExt cx="2112" cy="1883"/>
          </a:xfrm>
        </p:grpSpPr>
        <p:pic>
          <p:nvPicPr>
            <p:cNvPr id="185360" name="Picture 16" descr="v_102893i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08" y="2257"/>
              <a:ext cx="2112" cy="1817"/>
            </a:xfrm>
            <a:prstGeom prst="rect">
              <a:avLst/>
            </a:prstGeom>
            <a:noFill/>
          </p:spPr>
        </p:pic>
        <p:sp>
          <p:nvSpPr>
            <p:cNvPr id="185361" name="Rectangle 17"/>
            <p:cNvSpPr>
              <a:spLocks noChangeArrowheads="1"/>
            </p:cNvSpPr>
            <p:nvPr/>
          </p:nvSpPr>
          <p:spPr bwMode="auto">
            <a:xfrm>
              <a:off x="3696" y="4032"/>
              <a:ext cx="1310" cy="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http://</a:t>
              </a:r>
              <a:r>
                <a:rPr lang="en-US">
                  <a:solidFill>
                    <a:srgbClr val="1C1C1C"/>
                  </a:solidFill>
                </a:rPr>
                <a:t>www.argusauto.com/images/images/v_102893i.jpg</a:t>
              </a:r>
            </a:p>
          </p:txBody>
        </p:sp>
      </p:grpSp>
      <p:sp>
        <p:nvSpPr>
          <p:cNvPr id="185369" name="Text Box 25"/>
          <p:cNvSpPr txBox="1">
            <a:spLocks noChangeArrowheads="1"/>
          </p:cNvSpPr>
          <p:nvPr/>
        </p:nvSpPr>
        <p:spPr bwMode="auto">
          <a:xfrm>
            <a:off x="2362200" y="304800"/>
            <a:ext cx="54864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Integridad Académica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5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090" name="Group 2"/>
          <p:cNvGrpSpPr>
            <a:grpSpLocks/>
          </p:cNvGrpSpPr>
          <p:nvPr/>
        </p:nvGrpSpPr>
        <p:grpSpPr bwMode="auto">
          <a:xfrm>
            <a:off x="762000" y="152400"/>
            <a:ext cx="1371600" cy="1295400"/>
            <a:chOff x="576" y="672"/>
            <a:chExt cx="1344" cy="1248"/>
          </a:xfrm>
        </p:grpSpPr>
        <p:sp>
          <p:nvSpPr>
            <p:cNvPr id="217091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7092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17093" name="Picture 5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17094" name="Picture 6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17095" name="Picture 7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17096" name="Picture 8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17097" name="Picture 9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17098" name="Picture 10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17099" name="Picture 11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17102" name="Text Box 14"/>
          <p:cNvSpPr txBox="1">
            <a:spLocks noChangeArrowheads="1"/>
          </p:cNvSpPr>
          <p:nvPr/>
        </p:nvSpPr>
        <p:spPr bwMode="auto">
          <a:xfrm>
            <a:off x="533400" y="1447800"/>
            <a:ext cx="2493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Video o caso 2:</a:t>
            </a:r>
            <a:endParaRPr lang="en-US" sz="2400"/>
          </a:p>
        </p:txBody>
      </p:sp>
      <p:sp>
        <p:nvSpPr>
          <p:cNvPr id="217110" name="Text Box 22"/>
          <p:cNvSpPr txBox="1">
            <a:spLocks noChangeArrowheads="1"/>
          </p:cNvSpPr>
          <p:nvPr/>
        </p:nvSpPr>
        <p:spPr bwMode="auto">
          <a:xfrm>
            <a:off x="2133600" y="304800"/>
            <a:ext cx="55626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Integridad Académica: Falsificación</a:t>
            </a:r>
          </a:p>
        </p:txBody>
      </p:sp>
      <p:pic>
        <p:nvPicPr>
          <p:cNvPr id="217115" name="MOV02574.MPG">
            <a:hlinkClick r:id="" action="ppaction://media"/>
          </p:cNvPr>
          <p:cNvPicPr>
            <a:picLocks noGrp="1" noRot="1" noChangeAspect="1" noChangeArrowheads="1"/>
          </p:cNvPicPr>
          <p:nvPr>
            <p:ph/>
            <a:videoFile r:link="rId1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676400" y="2057400"/>
            <a:ext cx="6096000" cy="4572000"/>
          </a:xfr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7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7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7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7115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7115"/>
                </p:tgtEl>
              </p:cMediaNode>
            </p:video>
          </p:childTnLst>
        </p:cTn>
      </p:par>
    </p:tnLst>
    <p:bldLst>
      <p:bldP spid="21710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298" name="Group 2"/>
          <p:cNvGrpSpPr>
            <a:grpSpLocks/>
          </p:cNvGrpSpPr>
          <p:nvPr/>
        </p:nvGrpSpPr>
        <p:grpSpPr bwMode="auto">
          <a:xfrm>
            <a:off x="838200" y="533400"/>
            <a:ext cx="1371600" cy="1295400"/>
            <a:chOff x="576" y="672"/>
            <a:chExt cx="1344" cy="1248"/>
          </a:xfrm>
        </p:grpSpPr>
        <p:sp>
          <p:nvSpPr>
            <p:cNvPr id="183299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3300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83301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83302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83303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83304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83305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83306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83307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3309" name="Rectangle 13"/>
          <p:cNvSpPr>
            <a:spLocks noChangeArrowheads="1"/>
          </p:cNvSpPr>
          <p:nvPr/>
        </p:nvSpPr>
        <p:spPr bwMode="auto">
          <a:xfrm>
            <a:off x="990600" y="1981200"/>
            <a:ext cx="70675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hlink"/>
              </a:buClr>
              <a:buFont typeface="Wingdings" pitchFamily="2" charset="2"/>
              <a:buChar char="q"/>
            </a:pP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Fabricación</a:t>
            </a: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</a:t>
            </a:r>
            <a:r>
              <a:rPr lang="en-US" sz="24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Inventar resultados y hacer creer </a:t>
            </a:r>
          </a:p>
          <a:p>
            <a:pPr>
              <a:buClr>
                <a:schemeClr val="hlink"/>
              </a:buClr>
              <a:buFont typeface="Wingdings" pitchFamily="2" charset="2"/>
              <a:buNone/>
            </a:pPr>
            <a:r>
              <a:rPr lang="en-US" sz="24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que los mismo son legítimos.</a:t>
            </a:r>
          </a:p>
        </p:txBody>
      </p:sp>
      <p:pic>
        <p:nvPicPr>
          <p:cNvPr id="183311" name="Picture 15" descr="periodic-tabl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47800" y="2895600"/>
            <a:ext cx="6096000" cy="3705225"/>
          </a:xfrm>
          <a:prstGeom prst="rect">
            <a:avLst/>
          </a:prstGeom>
          <a:noFill/>
        </p:spPr>
      </p:pic>
      <p:sp>
        <p:nvSpPr>
          <p:cNvPr id="183312" name="Text Box 16"/>
          <p:cNvSpPr txBox="1">
            <a:spLocks noChangeArrowheads="1"/>
          </p:cNvSpPr>
          <p:nvPr/>
        </p:nvSpPr>
        <p:spPr bwMode="auto">
          <a:xfrm>
            <a:off x="2362200" y="4343400"/>
            <a:ext cx="4297363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1C1C1C"/>
                </a:solidFill>
              </a:rPr>
              <a:t>Elemento 118: Uninoctium</a:t>
            </a:r>
          </a:p>
        </p:txBody>
      </p:sp>
      <p:sp>
        <p:nvSpPr>
          <p:cNvPr id="183313" name="Text Box 17"/>
          <p:cNvSpPr txBox="1">
            <a:spLocks noChangeArrowheads="1"/>
          </p:cNvSpPr>
          <p:nvPr/>
        </p:nvSpPr>
        <p:spPr bwMode="auto">
          <a:xfrm>
            <a:off x="2209800" y="685800"/>
            <a:ext cx="55626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Integridad Académica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3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3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96" name="Group 4"/>
          <p:cNvGrpSpPr>
            <a:grpSpLocks/>
          </p:cNvGrpSpPr>
          <p:nvPr/>
        </p:nvGrpSpPr>
        <p:grpSpPr bwMode="auto">
          <a:xfrm>
            <a:off x="838200" y="228600"/>
            <a:ext cx="1371600" cy="1295400"/>
            <a:chOff x="576" y="672"/>
            <a:chExt cx="1344" cy="1248"/>
          </a:xfrm>
        </p:grpSpPr>
        <p:sp>
          <p:nvSpPr>
            <p:cNvPr id="212997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2998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12999" name="Picture 7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13000" name="Picture 8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13001" name="Picture 9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13002" name="Picture 10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13003" name="Picture 11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13004" name="Picture 12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13005" name="Picture 13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13007" name="Text Box 15"/>
          <p:cNvSpPr txBox="1">
            <a:spLocks noChangeArrowheads="1"/>
          </p:cNvSpPr>
          <p:nvPr/>
        </p:nvSpPr>
        <p:spPr bwMode="auto">
          <a:xfrm>
            <a:off x="304800" y="1524000"/>
            <a:ext cx="2493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Video o caso 3:</a:t>
            </a:r>
            <a:endParaRPr lang="en-US" sz="2400"/>
          </a:p>
        </p:txBody>
      </p:sp>
      <p:sp>
        <p:nvSpPr>
          <p:cNvPr id="213012" name="Text Box 20"/>
          <p:cNvSpPr txBox="1">
            <a:spLocks noChangeArrowheads="1"/>
          </p:cNvSpPr>
          <p:nvPr/>
        </p:nvSpPr>
        <p:spPr bwMode="auto">
          <a:xfrm>
            <a:off x="2209800" y="381000"/>
            <a:ext cx="56388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Integridad Académica: Fabricación</a:t>
            </a:r>
          </a:p>
        </p:txBody>
      </p:sp>
      <p:pic>
        <p:nvPicPr>
          <p:cNvPr id="213014" name="MOV02505.MPG">
            <a:hlinkClick r:id="" action="ppaction://media"/>
          </p:cNvPr>
          <p:cNvPicPr>
            <a:picLocks noGrp="1" noRot="1" noChangeAspect="1" noChangeArrowheads="1"/>
          </p:cNvPicPr>
          <p:nvPr>
            <p:ph/>
            <a:videoFile r:link="rId1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828800" y="1981200"/>
            <a:ext cx="6096000" cy="4572000"/>
          </a:xfr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30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30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014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3014"/>
                </p:tgtEl>
              </p:cMediaNode>
            </p:video>
          </p:childTnLst>
        </p:cTn>
      </p:par>
    </p:tnLst>
    <p:bldLst>
      <p:bldP spid="21300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52" name="Group 4"/>
          <p:cNvGrpSpPr>
            <a:grpSpLocks/>
          </p:cNvGrpSpPr>
          <p:nvPr/>
        </p:nvGrpSpPr>
        <p:grpSpPr bwMode="auto">
          <a:xfrm>
            <a:off x="1981200" y="304800"/>
            <a:ext cx="1066800" cy="990600"/>
            <a:chOff x="576" y="672"/>
            <a:chExt cx="1344" cy="1248"/>
          </a:xfrm>
        </p:grpSpPr>
        <p:sp>
          <p:nvSpPr>
            <p:cNvPr id="258053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8054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58055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58056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58057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58058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58059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58060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58061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8062" name="Text Box 14"/>
          <p:cNvSpPr txBox="1">
            <a:spLocks noChangeArrowheads="1"/>
          </p:cNvSpPr>
          <p:nvPr/>
        </p:nvSpPr>
        <p:spPr bwMode="auto">
          <a:xfrm>
            <a:off x="3048000" y="457200"/>
            <a:ext cx="3733800" cy="6508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Recapitulemos</a:t>
            </a:r>
          </a:p>
        </p:txBody>
      </p:sp>
      <p:sp>
        <p:nvSpPr>
          <p:cNvPr id="258064" name="Text Box 16"/>
          <p:cNvSpPr txBox="1">
            <a:spLocks noChangeArrowheads="1"/>
          </p:cNvSpPr>
          <p:nvPr/>
        </p:nvSpPr>
        <p:spPr bwMode="auto">
          <a:xfrm>
            <a:off x="228600" y="1524000"/>
            <a:ext cx="89154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	Somos libres de decidir si queremos llevar a cabo conducta en contra de la ética.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	Existen acciones consideradas como los tres pecados capitales en la ética.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		Plagio = mentira y robo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		Fabricación = inventar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		Falsificación = manipular</a:t>
            </a:r>
          </a:p>
          <a:p>
            <a:pPr>
              <a:spcBef>
                <a:spcPct val="50000"/>
              </a:spcBef>
            </a:pPr>
            <a:endParaRPr lang="en-US" sz="2400">
              <a:solidFill>
                <a:srgbClr val="1C1C1C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	Estas acciones pueden tener consecuencias a otras personas, animales y al medio ambiente. 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62" name="Group 2"/>
          <p:cNvGrpSpPr>
            <a:grpSpLocks/>
          </p:cNvGrpSpPr>
          <p:nvPr/>
        </p:nvGrpSpPr>
        <p:grpSpPr bwMode="auto">
          <a:xfrm>
            <a:off x="304800" y="533400"/>
            <a:ext cx="1371600" cy="1295400"/>
            <a:chOff x="576" y="672"/>
            <a:chExt cx="1344" cy="1248"/>
          </a:xfrm>
        </p:grpSpPr>
        <p:sp>
          <p:nvSpPr>
            <p:cNvPr id="194563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4564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94565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94566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94567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94568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94569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94570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94571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94573" name="Text Box 13"/>
          <p:cNvSpPr txBox="1">
            <a:spLocks noChangeArrowheads="1"/>
          </p:cNvSpPr>
          <p:nvPr/>
        </p:nvSpPr>
        <p:spPr bwMode="auto">
          <a:xfrm>
            <a:off x="414338" y="2108200"/>
            <a:ext cx="8308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US" sz="3200">
                <a:solidFill>
                  <a:srgbClr val="1C1C1C"/>
                </a:solidFill>
              </a:rPr>
              <a:t>B</a:t>
            </a:r>
            <a:r>
              <a:rPr lang="en-US" sz="3200" b="1">
                <a:solidFill>
                  <a:srgbClr val="1C1C1C"/>
                </a:solidFill>
              </a:rPr>
              <a:t>. </a:t>
            </a:r>
            <a:r>
              <a:rPr lang="en-US" sz="3200">
                <a:solidFill>
                  <a:srgbClr val="1C1C1C"/>
                </a:solidFill>
              </a:rPr>
              <a:t>Problemáticas en la responsabilidad social</a:t>
            </a:r>
            <a:r>
              <a:rPr lang="en-US" sz="3200"/>
              <a:t> </a:t>
            </a:r>
          </a:p>
        </p:txBody>
      </p:sp>
      <p:sp>
        <p:nvSpPr>
          <p:cNvPr id="194574" name="Text Box 14"/>
          <p:cNvSpPr txBox="1">
            <a:spLocks noChangeArrowheads="1"/>
          </p:cNvSpPr>
          <p:nvPr/>
        </p:nvSpPr>
        <p:spPr bwMode="auto">
          <a:xfrm>
            <a:off x="1100138" y="3048000"/>
            <a:ext cx="67945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>
                <a:solidFill>
                  <a:srgbClr val="1C1C1C"/>
                </a:solidFill>
              </a:rPr>
              <a:t>Protección del ambiente</a:t>
            </a:r>
          </a:p>
          <a:p>
            <a:pPr>
              <a:buClr>
                <a:schemeClr val="hlink"/>
              </a:buClr>
              <a:buFont typeface="Wingdings" pitchFamily="2" charset="2"/>
              <a:buChar char="q"/>
            </a:pPr>
            <a:endParaRPr lang="en-US" sz="3200">
              <a:solidFill>
                <a:srgbClr val="1C1C1C"/>
              </a:solidFill>
            </a:endParaRP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3200">
                <a:solidFill>
                  <a:srgbClr val="1C1C1C"/>
                </a:solidFill>
              </a:rPr>
              <a:t> uso de humanos y animales en la 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en-US" sz="3200">
                <a:solidFill>
                  <a:srgbClr val="1C1C1C"/>
                </a:solidFill>
              </a:rPr>
              <a:t>    investigación</a:t>
            </a:r>
          </a:p>
        </p:txBody>
      </p:sp>
      <p:sp>
        <p:nvSpPr>
          <p:cNvPr id="194575" name="Text Box 15"/>
          <p:cNvSpPr txBox="1">
            <a:spLocks noChangeArrowheads="1"/>
          </p:cNvSpPr>
          <p:nvPr/>
        </p:nvSpPr>
        <p:spPr bwMode="auto">
          <a:xfrm>
            <a:off x="1676400" y="609600"/>
            <a:ext cx="7086600" cy="107632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ética de la investigación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394" name="Group 2"/>
          <p:cNvGrpSpPr>
            <a:grpSpLocks/>
          </p:cNvGrpSpPr>
          <p:nvPr/>
        </p:nvGrpSpPr>
        <p:grpSpPr bwMode="auto">
          <a:xfrm>
            <a:off x="1295400" y="228600"/>
            <a:ext cx="1371600" cy="1295400"/>
            <a:chOff x="576" y="672"/>
            <a:chExt cx="1344" cy="1248"/>
          </a:xfrm>
        </p:grpSpPr>
        <p:sp>
          <p:nvSpPr>
            <p:cNvPr id="187395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7396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87397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87398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87399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87400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87401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87402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87403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7404" name="Text Box 12"/>
          <p:cNvSpPr txBox="1">
            <a:spLocks noChangeArrowheads="1"/>
          </p:cNvSpPr>
          <p:nvPr/>
        </p:nvSpPr>
        <p:spPr bwMode="auto">
          <a:xfrm>
            <a:off x="2667000" y="381000"/>
            <a:ext cx="5257800" cy="107632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 b="1">
                <a:solidFill>
                  <a:srgbClr val="003399"/>
                </a:solidFill>
              </a:rPr>
              <a:t>Problemáticas en la responsabilidad social</a:t>
            </a:r>
          </a:p>
        </p:txBody>
      </p:sp>
      <p:sp>
        <p:nvSpPr>
          <p:cNvPr id="187405" name="Text Box 13"/>
          <p:cNvSpPr txBox="1">
            <a:spLocks noChangeArrowheads="1"/>
          </p:cNvSpPr>
          <p:nvPr/>
        </p:nvSpPr>
        <p:spPr bwMode="auto">
          <a:xfrm>
            <a:off x="685800" y="1905000"/>
            <a:ext cx="4237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Protección del ambiente</a:t>
            </a:r>
          </a:p>
        </p:txBody>
      </p:sp>
      <p:pic>
        <p:nvPicPr>
          <p:cNvPr id="187411" name="Picture 19" descr="contaminacion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71800" y="2438400"/>
            <a:ext cx="3333750" cy="3667125"/>
          </a:xfrm>
          <a:prstGeom prst="rect">
            <a:avLst/>
          </a:prstGeom>
          <a:noFill/>
        </p:spPr>
      </p:pic>
      <p:sp>
        <p:nvSpPr>
          <p:cNvPr id="187412" name="Rectangle 20"/>
          <p:cNvSpPr>
            <a:spLocks noChangeArrowheads="1"/>
          </p:cNvSpPr>
          <p:nvPr/>
        </p:nvSpPr>
        <p:spPr bwMode="auto">
          <a:xfrm>
            <a:off x="2971800" y="6400800"/>
            <a:ext cx="34417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1C1C1C"/>
                </a:solidFill>
              </a:rPr>
              <a:t>http://www.revistanatural.com/up/files/contaminacion.jpg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24" name="Group 4"/>
          <p:cNvGrpSpPr>
            <a:grpSpLocks/>
          </p:cNvGrpSpPr>
          <p:nvPr/>
        </p:nvGrpSpPr>
        <p:grpSpPr bwMode="auto">
          <a:xfrm>
            <a:off x="304800" y="152400"/>
            <a:ext cx="1371600" cy="1295400"/>
            <a:chOff x="576" y="672"/>
            <a:chExt cx="1344" cy="1248"/>
          </a:xfrm>
        </p:grpSpPr>
        <p:sp>
          <p:nvSpPr>
            <p:cNvPr id="209925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9926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09927" name="Picture 7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09928" name="Picture 8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09929" name="Picture 9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09930" name="Picture 10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09931" name="Picture 11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09932" name="Picture 12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09933" name="Picture 13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228600" y="1524000"/>
            <a:ext cx="2493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Video o caso 4: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209940" name="Text Box 20"/>
          <p:cNvSpPr txBox="1">
            <a:spLocks noChangeArrowheads="1"/>
          </p:cNvSpPr>
          <p:nvPr/>
        </p:nvSpPr>
        <p:spPr bwMode="auto">
          <a:xfrm>
            <a:off x="1676400" y="311150"/>
            <a:ext cx="7239000" cy="83185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la responsabilidad social: Protección ambiental</a:t>
            </a:r>
          </a:p>
        </p:txBody>
      </p:sp>
      <p:pic>
        <p:nvPicPr>
          <p:cNvPr id="209951" name="MOV02500.MPG">
            <a:hlinkClick r:id="" action="ppaction://media"/>
          </p:cNvPr>
          <p:cNvPicPr>
            <a:picLocks noGrp="1" noRot="1" noChangeAspect="1" noChangeArrowheads="1"/>
          </p:cNvPicPr>
          <p:nvPr>
            <p:ph/>
            <a:videoFile r:link="rId1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752600" y="1981200"/>
            <a:ext cx="6096000" cy="4572000"/>
          </a:xfr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9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9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951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951"/>
                </p:tgtEl>
              </p:cMediaNode>
            </p:video>
          </p:childTnLst>
        </p:cTn>
      </p:par>
    </p:tnLst>
    <p:bldLst>
      <p:bldP spid="2099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586" name="Group 2"/>
          <p:cNvGrpSpPr>
            <a:grpSpLocks/>
          </p:cNvGrpSpPr>
          <p:nvPr/>
        </p:nvGrpSpPr>
        <p:grpSpPr bwMode="auto">
          <a:xfrm>
            <a:off x="304800" y="533400"/>
            <a:ext cx="1371600" cy="1295400"/>
            <a:chOff x="576" y="672"/>
            <a:chExt cx="1344" cy="1248"/>
          </a:xfrm>
        </p:grpSpPr>
        <p:sp>
          <p:nvSpPr>
            <p:cNvPr id="195587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5588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95589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95590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95591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95592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95593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95594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95595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95597" name="Text Box 13"/>
          <p:cNvSpPr txBox="1">
            <a:spLocks noChangeArrowheads="1"/>
          </p:cNvSpPr>
          <p:nvPr/>
        </p:nvSpPr>
        <p:spPr bwMode="auto">
          <a:xfrm>
            <a:off x="414338" y="2209800"/>
            <a:ext cx="778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uso de humanos y animales en la investigación</a:t>
            </a:r>
          </a:p>
        </p:txBody>
      </p:sp>
      <p:sp>
        <p:nvSpPr>
          <p:cNvPr id="195598" name="Text Box 14"/>
          <p:cNvSpPr txBox="1">
            <a:spLocks noChangeArrowheads="1"/>
          </p:cNvSpPr>
          <p:nvPr/>
        </p:nvSpPr>
        <p:spPr bwMode="auto">
          <a:xfrm>
            <a:off x="1893888" y="2819400"/>
            <a:ext cx="45831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 estudio de sífilis Tuskegee</a:t>
            </a:r>
          </a:p>
        </p:txBody>
      </p:sp>
      <p:pic>
        <p:nvPicPr>
          <p:cNvPr id="195599" name="Picture 15" descr="tuskege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57600" y="3581400"/>
            <a:ext cx="4000500" cy="2971800"/>
          </a:xfrm>
          <a:prstGeom prst="rect">
            <a:avLst/>
          </a:prstGeom>
          <a:noFill/>
        </p:spPr>
      </p:pic>
      <p:sp>
        <p:nvSpPr>
          <p:cNvPr id="195600" name="Rectangle 16"/>
          <p:cNvSpPr>
            <a:spLocks noChangeArrowheads="1"/>
          </p:cNvSpPr>
          <p:nvPr/>
        </p:nvSpPr>
        <p:spPr bwMode="auto">
          <a:xfrm>
            <a:off x="4495800" y="6567488"/>
            <a:ext cx="25844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r>
              <a:rPr lang="en-US">
                <a:solidFill>
                  <a:srgbClr val="1C1C1C"/>
                </a:solidFill>
              </a:rPr>
              <a:t>www.washingtonvoz.com/.../20061103/tuskegee.jpg </a:t>
            </a:r>
          </a:p>
        </p:txBody>
      </p:sp>
      <p:pic>
        <p:nvPicPr>
          <p:cNvPr id="195602" name="Picture 18" descr="el_exp_tuskegee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3505200"/>
            <a:ext cx="1673225" cy="3076575"/>
          </a:xfrm>
          <a:prstGeom prst="rect">
            <a:avLst/>
          </a:prstGeom>
          <a:noFill/>
        </p:spPr>
      </p:pic>
      <p:sp>
        <p:nvSpPr>
          <p:cNvPr id="195604" name="Text Box 20"/>
          <p:cNvSpPr txBox="1">
            <a:spLocks noChangeArrowheads="1"/>
          </p:cNvSpPr>
          <p:nvPr/>
        </p:nvSpPr>
        <p:spPr bwMode="auto">
          <a:xfrm>
            <a:off x="1676400" y="685800"/>
            <a:ext cx="7239000" cy="101600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000" b="1">
                <a:solidFill>
                  <a:srgbClr val="003399"/>
                </a:solidFill>
              </a:rPr>
              <a:t>Problemáticas en la responsabilidad social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7" grpId="0"/>
      <p:bldP spid="195598" grpId="0"/>
      <p:bldP spid="1956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457200" y="1295400"/>
            <a:ext cx="801211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44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¿ Qué quieres ser en un futuro?</a:t>
            </a:r>
            <a:endParaRPr lang="en-US" sz="15700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/>
            <a:endParaRPr lang="en-US" sz="4500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/>
            <a:r>
              <a:rPr lang="en-US" sz="45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¿ Qué quieres estudiar?</a:t>
            </a:r>
          </a:p>
          <a:p>
            <a:pPr algn="ctr"/>
            <a:endParaRPr lang="en-US" sz="4500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/>
            <a:endParaRPr lang="en-US" sz="4500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237574" name="Picture 6" descr="grafico0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91000" y="3441700"/>
            <a:ext cx="4648200" cy="3416300"/>
          </a:xfrm>
          <a:prstGeom prst="rect">
            <a:avLst/>
          </a:prstGeom>
          <a:noFill/>
        </p:spPr>
      </p:pic>
      <p:grpSp>
        <p:nvGrpSpPr>
          <p:cNvPr id="237575" name="Group 7"/>
          <p:cNvGrpSpPr>
            <a:grpSpLocks/>
          </p:cNvGrpSpPr>
          <p:nvPr/>
        </p:nvGrpSpPr>
        <p:grpSpPr bwMode="auto">
          <a:xfrm>
            <a:off x="1600200" y="152400"/>
            <a:ext cx="1066800" cy="1047750"/>
            <a:chOff x="576" y="672"/>
            <a:chExt cx="1344" cy="1248"/>
          </a:xfrm>
        </p:grpSpPr>
        <p:sp>
          <p:nvSpPr>
            <p:cNvPr id="237576" name="Rectangle 8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7577" name="Group 9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37578" name="Picture 10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37579" name="Picture 11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37580" name="Picture 12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37581" name="Picture 13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37582" name="Picture 14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37583" name="Picture 15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37584" name="Picture 16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37586" name="Rectangle 18"/>
          <p:cNvSpPr>
            <a:spLocks noChangeArrowheads="1"/>
          </p:cNvSpPr>
          <p:nvPr/>
        </p:nvSpPr>
        <p:spPr bwMode="auto">
          <a:xfrm>
            <a:off x="685800" y="6643688"/>
            <a:ext cx="4605338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1C1C1C"/>
                </a:solidFill>
              </a:rPr>
              <a:t>http://www.discapnet.es/guias/fichasdidacticas/html_orientacion_vocacional/images/grafico09.jpg</a:t>
            </a:r>
          </a:p>
        </p:txBody>
      </p:sp>
      <p:sp>
        <p:nvSpPr>
          <p:cNvPr id="237587" name="Text Box 19"/>
          <p:cNvSpPr txBox="1">
            <a:spLocks noChangeArrowheads="1"/>
          </p:cNvSpPr>
          <p:nvPr/>
        </p:nvSpPr>
        <p:spPr bwMode="auto">
          <a:xfrm>
            <a:off x="3352800" y="381000"/>
            <a:ext cx="3581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>
                <a:solidFill>
                  <a:srgbClr val="003399"/>
                </a:solidFill>
              </a:rPr>
              <a:t>DILEMAS</a:t>
            </a:r>
          </a:p>
        </p:txBody>
      </p:sp>
      <p:sp>
        <p:nvSpPr>
          <p:cNvPr id="237588" name="Text Box 20"/>
          <p:cNvSpPr txBox="1">
            <a:spLocks noChangeArrowheads="1"/>
          </p:cNvSpPr>
          <p:nvPr/>
        </p:nvSpPr>
        <p:spPr bwMode="auto">
          <a:xfrm>
            <a:off x="381000" y="5486400"/>
            <a:ext cx="472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Hay diferentes tipos de dilemas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7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7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70" decel="100000"/>
                                        <p:tgtEl>
                                          <p:spTgt spid="2375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770" decel="100000"/>
                                        <p:tgtEl>
                                          <p:spTgt spid="23757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0" dur="770" fill="hold"/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770" fill="hold"/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658" name="Group 2"/>
          <p:cNvGrpSpPr>
            <a:grpSpLocks/>
          </p:cNvGrpSpPr>
          <p:nvPr/>
        </p:nvGrpSpPr>
        <p:grpSpPr bwMode="auto">
          <a:xfrm>
            <a:off x="304800" y="533400"/>
            <a:ext cx="1371600" cy="1295400"/>
            <a:chOff x="576" y="672"/>
            <a:chExt cx="1344" cy="1248"/>
          </a:xfrm>
        </p:grpSpPr>
        <p:sp>
          <p:nvSpPr>
            <p:cNvPr id="198659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8660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98661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98662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98663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98664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98665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98666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98667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98669" name="Text Box 13"/>
          <p:cNvSpPr txBox="1">
            <a:spLocks noChangeArrowheads="1"/>
          </p:cNvSpPr>
          <p:nvPr/>
        </p:nvSpPr>
        <p:spPr bwMode="auto">
          <a:xfrm>
            <a:off x="414338" y="2209800"/>
            <a:ext cx="778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uso de humanos y animales en la investigación</a:t>
            </a:r>
          </a:p>
        </p:txBody>
      </p:sp>
      <p:grpSp>
        <p:nvGrpSpPr>
          <p:cNvPr id="198677" name="Group 21"/>
          <p:cNvGrpSpPr>
            <a:grpSpLocks/>
          </p:cNvGrpSpPr>
          <p:nvPr/>
        </p:nvGrpSpPr>
        <p:grpSpPr bwMode="auto">
          <a:xfrm>
            <a:off x="711200" y="3392488"/>
            <a:ext cx="4546600" cy="3146425"/>
            <a:chOff x="448" y="2137"/>
            <a:chExt cx="2864" cy="1982"/>
          </a:xfrm>
        </p:grpSpPr>
        <p:pic>
          <p:nvPicPr>
            <p:cNvPr id="198675" name="Picture 19" descr="monkey-stereotaxic-full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48" y="2137"/>
              <a:ext cx="2864" cy="1799"/>
            </a:xfrm>
            <a:prstGeom prst="rect">
              <a:avLst/>
            </a:prstGeom>
            <a:noFill/>
          </p:spPr>
        </p:pic>
        <p:sp>
          <p:nvSpPr>
            <p:cNvPr id="198676" name="Rectangle 20"/>
            <p:cNvSpPr>
              <a:spLocks noChangeArrowheads="1"/>
            </p:cNvSpPr>
            <p:nvPr/>
          </p:nvSpPr>
          <p:spPr bwMode="auto">
            <a:xfrm>
              <a:off x="768" y="3984"/>
              <a:ext cx="2157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http://www.tonglen.oceandrop.org/images1/monkey-stereotaxic-full.jpg</a:t>
              </a:r>
            </a:p>
          </p:txBody>
        </p:sp>
      </p:grpSp>
      <p:grpSp>
        <p:nvGrpSpPr>
          <p:cNvPr id="198679" name="Group 23"/>
          <p:cNvGrpSpPr>
            <a:grpSpLocks/>
          </p:cNvGrpSpPr>
          <p:nvPr/>
        </p:nvGrpSpPr>
        <p:grpSpPr bwMode="auto">
          <a:xfrm>
            <a:off x="5783263" y="3200400"/>
            <a:ext cx="2522537" cy="3594100"/>
            <a:chOff x="3643" y="2016"/>
            <a:chExt cx="1589" cy="2264"/>
          </a:xfrm>
        </p:grpSpPr>
        <p:pic>
          <p:nvPicPr>
            <p:cNvPr id="198674" name="Picture 18" descr="animal-abuse3-2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43" y="2016"/>
              <a:ext cx="1589" cy="2112"/>
            </a:xfrm>
            <a:prstGeom prst="rect">
              <a:avLst/>
            </a:prstGeom>
            <a:noFill/>
          </p:spPr>
        </p:pic>
        <p:sp>
          <p:nvSpPr>
            <p:cNvPr id="198678" name="Rectangle 22"/>
            <p:cNvSpPr>
              <a:spLocks noChangeArrowheads="1"/>
            </p:cNvSpPr>
            <p:nvPr/>
          </p:nvSpPr>
          <p:spPr bwMode="auto">
            <a:xfrm>
              <a:off x="3744" y="4145"/>
              <a:ext cx="1376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eaLnBrk="1" hangingPunct="1"/>
              <a:r>
                <a:rPr lang="en-US" b="1">
                  <a:solidFill>
                    <a:srgbClr val="1C1C1C"/>
                  </a:solidFill>
                  <a:hlinkClick r:id="rId12"/>
                </a:rPr>
                <a:t>sequoiahumane.org/abuse/abuse.htm</a:t>
              </a:r>
              <a:r>
                <a:rPr lang="en-US">
                  <a:solidFill>
                    <a:srgbClr val="1C1C1C"/>
                  </a:solidFill>
                </a:rPr>
                <a:t> </a:t>
              </a:r>
            </a:p>
          </p:txBody>
        </p:sp>
      </p:grpSp>
      <p:sp>
        <p:nvSpPr>
          <p:cNvPr id="198681" name="Text Box 25"/>
          <p:cNvSpPr txBox="1">
            <a:spLocks noChangeArrowheads="1"/>
          </p:cNvSpPr>
          <p:nvPr/>
        </p:nvSpPr>
        <p:spPr bwMode="auto">
          <a:xfrm>
            <a:off x="1600200" y="685800"/>
            <a:ext cx="7239000" cy="101600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000" b="1">
                <a:solidFill>
                  <a:srgbClr val="003399"/>
                </a:solidFill>
              </a:rPr>
              <a:t>Problemáticas en la responsabilidad social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442" name="Group 2"/>
          <p:cNvGrpSpPr>
            <a:grpSpLocks/>
          </p:cNvGrpSpPr>
          <p:nvPr/>
        </p:nvGrpSpPr>
        <p:grpSpPr bwMode="auto">
          <a:xfrm>
            <a:off x="304800" y="533400"/>
            <a:ext cx="1371600" cy="1295400"/>
            <a:chOff x="576" y="672"/>
            <a:chExt cx="1344" cy="1248"/>
          </a:xfrm>
        </p:grpSpPr>
        <p:sp>
          <p:nvSpPr>
            <p:cNvPr id="189443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9444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89445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89446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89447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89448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89449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89450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89451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89453" name="Text Box 13"/>
          <p:cNvSpPr txBox="1">
            <a:spLocks noChangeArrowheads="1"/>
          </p:cNvSpPr>
          <p:nvPr/>
        </p:nvSpPr>
        <p:spPr bwMode="auto">
          <a:xfrm>
            <a:off x="381000" y="2301875"/>
            <a:ext cx="72913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/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el ambiente laboral</a:t>
            </a:r>
          </a:p>
        </p:txBody>
      </p:sp>
      <p:sp>
        <p:nvSpPr>
          <p:cNvPr id="189454" name="Text Box 14"/>
          <p:cNvSpPr txBox="1">
            <a:spLocks noChangeArrowheads="1"/>
          </p:cNvSpPr>
          <p:nvPr/>
        </p:nvSpPr>
        <p:spPr bwMode="auto">
          <a:xfrm>
            <a:off x="1905000" y="3048000"/>
            <a:ext cx="45212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chemeClr val="folHlink"/>
              </a:buClr>
              <a:buFont typeface="Wingdings" pitchFamily="2" charset="2"/>
              <a:buNone/>
            </a:pPr>
            <a:endParaRPr lang="en-US" sz="3200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mentoría</a:t>
            </a:r>
          </a:p>
          <a:p>
            <a:pPr>
              <a:buClr>
                <a:schemeClr val="hlink"/>
              </a:buClr>
              <a:buFont typeface="Wingdings" pitchFamily="2" charset="2"/>
              <a:buChar char="q"/>
            </a:pPr>
            <a:endParaRPr lang="en-US" sz="3200" b="1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Conflicto de intereses</a:t>
            </a:r>
          </a:p>
          <a:p>
            <a:endParaRPr lang="en-US" sz="3200"/>
          </a:p>
        </p:txBody>
      </p:sp>
      <p:sp>
        <p:nvSpPr>
          <p:cNvPr id="189455" name="Text Box 15"/>
          <p:cNvSpPr txBox="1">
            <a:spLocks noChangeArrowheads="1"/>
          </p:cNvSpPr>
          <p:nvPr/>
        </p:nvSpPr>
        <p:spPr bwMode="auto">
          <a:xfrm>
            <a:off x="1676400" y="571500"/>
            <a:ext cx="7086600" cy="120015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ética de la investigación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9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9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490" name="Group 2"/>
          <p:cNvGrpSpPr>
            <a:grpSpLocks/>
          </p:cNvGrpSpPr>
          <p:nvPr/>
        </p:nvGrpSpPr>
        <p:grpSpPr bwMode="auto">
          <a:xfrm>
            <a:off x="304800" y="533400"/>
            <a:ext cx="1371600" cy="1295400"/>
            <a:chOff x="576" y="672"/>
            <a:chExt cx="1344" cy="1248"/>
          </a:xfrm>
        </p:grpSpPr>
        <p:sp>
          <p:nvSpPr>
            <p:cNvPr id="191491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1492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91493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91494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91495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91496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91497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91498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91499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91500" name="Text Box 12"/>
          <p:cNvSpPr txBox="1">
            <a:spLocks noChangeArrowheads="1"/>
          </p:cNvSpPr>
          <p:nvPr/>
        </p:nvSpPr>
        <p:spPr bwMode="auto">
          <a:xfrm>
            <a:off x="1676400" y="762000"/>
            <a:ext cx="7086600" cy="52863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sz="28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el ambiente laboral</a:t>
            </a:r>
          </a:p>
        </p:txBody>
      </p:sp>
      <p:sp>
        <p:nvSpPr>
          <p:cNvPr id="191501" name="Text Box 13"/>
          <p:cNvSpPr txBox="1">
            <a:spLocks noChangeArrowheads="1"/>
          </p:cNvSpPr>
          <p:nvPr/>
        </p:nvSpPr>
        <p:spPr bwMode="auto">
          <a:xfrm>
            <a:off x="228600" y="1987550"/>
            <a:ext cx="8458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chemeClr val="folHlink"/>
              </a:buClr>
              <a:buFont typeface="Wingdings" pitchFamily="2" charset="2"/>
              <a:buNone/>
            </a:pPr>
            <a:endParaRPr lang="en-US" sz="2400" b="1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42900" indent="-342900"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Mentoría</a:t>
            </a: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persona que aconseja, ense</a:t>
            </a: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ahoma" pitchFamily="34" charset="0"/>
              </a:rPr>
              <a:t>ñ</a:t>
            </a: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a, o sirve de </a:t>
            </a:r>
          </a:p>
          <a:p>
            <a:pPr marL="342900" indent="-342900">
              <a:buClr>
                <a:schemeClr val="folHlink"/>
              </a:buClr>
              <a:buFont typeface="Wingdings" pitchFamily="2" charset="2"/>
              <a:buNone/>
            </a:pP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gu</a:t>
            </a: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Tahoma" pitchFamily="34" charset="0"/>
              </a:rPr>
              <a:t>í</a:t>
            </a: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a otros.   </a:t>
            </a:r>
          </a:p>
        </p:txBody>
      </p:sp>
      <p:sp>
        <p:nvSpPr>
          <p:cNvPr id="191502" name="Text Box 14"/>
          <p:cNvSpPr txBox="1">
            <a:spLocks noChangeArrowheads="1"/>
          </p:cNvSpPr>
          <p:nvPr/>
        </p:nvSpPr>
        <p:spPr bwMode="auto">
          <a:xfrm>
            <a:off x="2819400" y="4800600"/>
            <a:ext cx="2493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Video o caso 6:</a:t>
            </a:r>
          </a:p>
          <a:p>
            <a:endParaRPr lang="en-US" sz="2400" b="1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91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91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9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50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876" name="Group 4"/>
          <p:cNvGrpSpPr>
            <a:grpSpLocks/>
          </p:cNvGrpSpPr>
          <p:nvPr/>
        </p:nvGrpSpPr>
        <p:grpSpPr bwMode="auto">
          <a:xfrm>
            <a:off x="304800" y="381000"/>
            <a:ext cx="1371600" cy="1295400"/>
            <a:chOff x="576" y="672"/>
            <a:chExt cx="1344" cy="1248"/>
          </a:xfrm>
        </p:grpSpPr>
        <p:sp>
          <p:nvSpPr>
            <p:cNvPr id="207877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7878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07879" name="Picture 7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07880" name="Picture 8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07881" name="Picture 9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07882" name="Picture 10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07883" name="Picture 11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07884" name="Picture 12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07885" name="Picture 13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7891" name="Text Box 19"/>
          <p:cNvSpPr txBox="1">
            <a:spLocks noChangeArrowheads="1"/>
          </p:cNvSpPr>
          <p:nvPr/>
        </p:nvSpPr>
        <p:spPr bwMode="auto">
          <a:xfrm>
            <a:off x="1676400" y="533400"/>
            <a:ext cx="70866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sz="28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el ambiente laboral: Mentoría</a:t>
            </a:r>
          </a:p>
        </p:txBody>
      </p:sp>
      <p:pic>
        <p:nvPicPr>
          <p:cNvPr id="207895" name="MOV02493.MPG">
            <a:hlinkClick r:id="" action="ppaction://media"/>
          </p:cNvPr>
          <p:cNvPicPr>
            <a:picLocks noGrp="1" noRot="1" noChangeAspect="1" noChangeArrowheads="1"/>
          </p:cNvPicPr>
          <p:nvPr>
            <p:ph/>
            <a:videoFile r:link="rId1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752600" y="1828800"/>
            <a:ext cx="6096000" cy="4572000"/>
          </a:xfr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78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78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89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789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38" name="Group 2"/>
          <p:cNvGrpSpPr>
            <a:grpSpLocks/>
          </p:cNvGrpSpPr>
          <p:nvPr/>
        </p:nvGrpSpPr>
        <p:grpSpPr bwMode="auto">
          <a:xfrm>
            <a:off x="457200" y="457200"/>
            <a:ext cx="1371600" cy="1295400"/>
            <a:chOff x="576" y="672"/>
            <a:chExt cx="1344" cy="1248"/>
          </a:xfrm>
        </p:grpSpPr>
        <p:sp>
          <p:nvSpPr>
            <p:cNvPr id="193539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3540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93541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93542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93543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93544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93545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93546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93547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93549" name="Text Box 13"/>
          <p:cNvSpPr txBox="1">
            <a:spLocks noChangeArrowheads="1"/>
          </p:cNvSpPr>
          <p:nvPr/>
        </p:nvSpPr>
        <p:spPr bwMode="auto">
          <a:xfrm>
            <a:off x="609600" y="2362200"/>
            <a:ext cx="782796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Clr>
                <a:schemeClr val="folHlink"/>
              </a:buClr>
              <a:buFont typeface="Wingdings" pitchFamily="2" charset="2"/>
              <a:buChar char="q"/>
            </a:pPr>
            <a:r>
              <a:rPr lang="es-PR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s-PR" sz="2400" b="1" u="sng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Conflicto de intereses</a:t>
            </a:r>
            <a:r>
              <a:rPr lang="es-PR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</a:t>
            </a:r>
            <a:r>
              <a:rPr lang="es-PR" sz="2400">
                <a:solidFill>
                  <a:srgbClr val="1C1C1C"/>
                </a:solidFill>
              </a:rPr>
              <a:t>es una situación donde una</a:t>
            </a:r>
          </a:p>
          <a:p>
            <a:pPr marL="342900" indent="-342900">
              <a:buClr>
                <a:schemeClr val="folHlink"/>
              </a:buClr>
              <a:buFont typeface="Wingdings" pitchFamily="2" charset="2"/>
              <a:buNone/>
            </a:pPr>
            <a:r>
              <a:rPr lang="es-PR" sz="2400">
                <a:solidFill>
                  <a:srgbClr val="1C1C1C"/>
                </a:solidFill>
              </a:rPr>
              <a:t>persona en una posición de confianza,  violenta o </a:t>
            </a:r>
          </a:p>
          <a:p>
            <a:pPr marL="342900" indent="-342900">
              <a:buClr>
                <a:schemeClr val="folHlink"/>
              </a:buClr>
              <a:buFont typeface="Wingdings" pitchFamily="2" charset="2"/>
              <a:buNone/>
            </a:pPr>
            <a:r>
              <a:rPr lang="es-PR" sz="2400">
                <a:solidFill>
                  <a:srgbClr val="1C1C1C"/>
                </a:solidFill>
              </a:rPr>
              <a:t>compromete la misma por intereses personales</a:t>
            </a:r>
            <a:r>
              <a:rPr lang="es-PR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193550" name="Text Box 14"/>
          <p:cNvSpPr txBox="1">
            <a:spLocks noChangeArrowheads="1"/>
          </p:cNvSpPr>
          <p:nvPr/>
        </p:nvSpPr>
        <p:spPr bwMode="auto">
          <a:xfrm>
            <a:off x="3352800" y="4343400"/>
            <a:ext cx="24939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Video o caso 6:</a:t>
            </a:r>
            <a:endParaRPr lang="en-US" sz="2400" b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endParaRPr lang="en-US" sz="2400"/>
          </a:p>
        </p:txBody>
      </p:sp>
      <p:sp>
        <p:nvSpPr>
          <p:cNvPr id="193551" name="Text Box 15"/>
          <p:cNvSpPr txBox="1">
            <a:spLocks noChangeArrowheads="1"/>
          </p:cNvSpPr>
          <p:nvPr/>
        </p:nvSpPr>
        <p:spPr bwMode="auto">
          <a:xfrm>
            <a:off x="1828800" y="533400"/>
            <a:ext cx="7086600" cy="107632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en-US" sz="32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el ambiente laboral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3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3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3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732" name="Group 4"/>
          <p:cNvGrpSpPr>
            <a:grpSpLocks/>
          </p:cNvGrpSpPr>
          <p:nvPr/>
        </p:nvGrpSpPr>
        <p:grpSpPr bwMode="auto">
          <a:xfrm>
            <a:off x="228600" y="152400"/>
            <a:ext cx="1371600" cy="1295400"/>
            <a:chOff x="576" y="672"/>
            <a:chExt cx="1344" cy="1248"/>
          </a:xfrm>
        </p:grpSpPr>
        <p:sp>
          <p:nvSpPr>
            <p:cNvPr id="201733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1734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01735" name="Picture 7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01736" name="Picture 8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01737" name="Picture 9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01738" name="Picture 10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01739" name="Picture 11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01740" name="Picture 12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01741" name="Picture 13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1747" name="Text Box 19"/>
          <p:cNvSpPr txBox="1">
            <a:spLocks noChangeArrowheads="1"/>
          </p:cNvSpPr>
          <p:nvPr/>
        </p:nvSpPr>
        <p:spPr bwMode="auto">
          <a:xfrm>
            <a:off x="1676400" y="304800"/>
            <a:ext cx="70866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sz="28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el ambiente laboral: Conflicto de Interés</a:t>
            </a:r>
          </a:p>
        </p:txBody>
      </p:sp>
      <p:pic>
        <p:nvPicPr>
          <p:cNvPr id="201751" name="MOV02471.MPG">
            <a:hlinkClick r:id="" action="ppaction://media"/>
          </p:cNvPr>
          <p:cNvPicPr>
            <a:picLocks noGrp="1" noRot="1" noChangeAspect="1" noChangeArrowheads="1"/>
          </p:cNvPicPr>
          <p:nvPr>
            <p:ph/>
            <a:videoFile r:link="rId1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828800" y="1600200"/>
            <a:ext cx="6096000" cy="4572000"/>
          </a:xfr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17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17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75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1751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778" name="Group 2"/>
          <p:cNvGrpSpPr>
            <a:grpSpLocks/>
          </p:cNvGrpSpPr>
          <p:nvPr/>
        </p:nvGrpSpPr>
        <p:grpSpPr bwMode="auto">
          <a:xfrm>
            <a:off x="228600" y="152400"/>
            <a:ext cx="1371600" cy="1295400"/>
            <a:chOff x="576" y="672"/>
            <a:chExt cx="1344" cy="1248"/>
          </a:xfrm>
        </p:grpSpPr>
        <p:sp>
          <p:nvSpPr>
            <p:cNvPr id="203779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3780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03781" name="Picture 5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03782" name="Picture 6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03783" name="Picture 7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03784" name="Picture 8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03785" name="Picture 9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03786" name="Picture 10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03787" name="Picture 11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3795" name="Text Box 19"/>
          <p:cNvSpPr txBox="1">
            <a:spLocks noChangeArrowheads="1"/>
          </p:cNvSpPr>
          <p:nvPr/>
        </p:nvSpPr>
        <p:spPr bwMode="auto">
          <a:xfrm>
            <a:off x="1676400" y="304800"/>
            <a:ext cx="70866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sz="28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el ambiente laboral: Conflicto de Interés</a:t>
            </a:r>
          </a:p>
        </p:txBody>
      </p:sp>
      <p:pic>
        <p:nvPicPr>
          <p:cNvPr id="203797" name="MOV02473.MPG">
            <a:hlinkClick r:id="" action="ppaction://media"/>
          </p:cNvPr>
          <p:cNvPicPr>
            <a:picLocks noGrp="1" noRot="1" noChangeAspect="1" noChangeArrowheads="1"/>
          </p:cNvPicPr>
          <p:nvPr>
            <p:ph/>
            <a:videoFile r:link="rId1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752600" y="1447800"/>
            <a:ext cx="6096000" cy="4572000"/>
          </a:xfr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37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37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79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379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02" name="Group 2"/>
          <p:cNvGrpSpPr>
            <a:grpSpLocks/>
          </p:cNvGrpSpPr>
          <p:nvPr/>
        </p:nvGrpSpPr>
        <p:grpSpPr bwMode="auto">
          <a:xfrm>
            <a:off x="228600" y="152400"/>
            <a:ext cx="1371600" cy="1295400"/>
            <a:chOff x="576" y="672"/>
            <a:chExt cx="1344" cy="1248"/>
          </a:xfrm>
        </p:grpSpPr>
        <p:sp>
          <p:nvSpPr>
            <p:cNvPr id="204803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4804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04805" name="Picture 5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04806" name="Picture 6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04807" name="Picture 7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04808" name="Picture 8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04809" name="Picture 9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04810" name="Picture 10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04811" name="Picture 11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1676400" y="304800"/>
            <a:ext cx="7086600" cy="9556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</a:t>
            </a:r>
            <a:r>
              <a:rPr lang="en-US" sz="28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en-US" sz="2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Problemáticas en el ambiente laboral: Conflicto de Interés</a:t>
            </a:r>
          </a:p>
        </p:txBody>
      </p:sp>
      <p:pic>
        <p:nvPicPr>
          <p:cNvPr id="204823" name="MOV02479.MPG">
            <a:hlinkClick r:id="" action="ppaction://media"/>
          </p:cNvPr>
          <p:cNvPicPr>
            <a:picLocks noGrp="1" noRot="1" noChangeAspect="1" noChangeArrowheads="1"/>
          </p:cNvPicPr>
          <p:nvPr>
            <p:ph/>
            <a:videoFile r:link="rId1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752600" y="1676400"/>
            <a:ext cx="6096000" cy="4572000"/>
          </a:xfrm>
          <a:ln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48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48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82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482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22" name="Group 2"/>
          <p:cNvGrpSpPr>
            <a:grpSpLocks/>
          </p:cNvGrpSpPr>
          <p:nvPr/>
        </p:nvGrpSpPr>
        <p:grpSpPr bwMode="auto">
          <a:xfrm>
            <a:off x="1981200" y="381000"/>
            <a:ext cx="1066800" cy="990600"/>
            <a:chOff x="576" y="672"/>
            <a:chExt cx="1344" cy="1248"/>
          </a:xfrm>
        </p:grpSpPr>
        <p:sp>
          <p:nvSpPr>
            <p:cNvPr id="261123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1124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61125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61126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61127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61128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61129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61130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61131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61132" name="Text Box 12"/>
          <p:cNvSpPr txBox="1">
            <a:spLocks noChangeArrowheads="1"/>
          </p:cNvSpPr>
          <p:nvPr/>
        </p:nvSpPr>
        <p:spPr bwMode="auto">
          <a:xfrm>
            <a:off x="3048000" y="533400"/>
            <a:ext cx="3733800" cy="65087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Recapitulemos</a:t>
            </a:r>
          </a:p>
        </p:txBody>
      </p:sp>
      <p:sp>
        <p:nvSpPr>
          <p:cNvPr id="261133" name="Text Box 13"/>
          <p:cNvSpPr txBox="1">
            <a:spLocks noChangeArrowheads="1"/>
          </p:cNvSpPr>
          <p:nvPr/>
        </p:nvSpPr>
        <p:spPr bwMode="auto">
          <a:xfrm>
            <a:off x="533400" y="1905000"/>
            <a:ext cx="79248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</a:rPr>
              <a:t>La ética en responsabilidad social evita que afectemos negativamente nuestro medio ambiente y evita que realicemos cualquier tipo de experimentación de manera inapropiada (humanos, animales).</a:t>
            </a:r>
          </a:p>
          <a:p>
            <a:pPr lvl="3"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1C1C1C"/>
                </a:solidFill>
              </a:rPr>
              <a:t>	ser un buen mentor o mentoreado </a:t>
            </a:r>
          </a:p>
          <a:p>
            <a:pPr lvl="3"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1C1C1C"/>
                </a:solidFill>
              </a:rPr>
              <a:t>	no incurrir en conflicto de interés </a:t>
            </a:r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381000" y="5181600"/>
            <a:ext cx="838200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s-ES_tradnl" sz="2400">
                <a:solidFill>
                  <a:srgbClr val="1C1C1C"/>
                </a:solidFill>
              </a:rPr>
              <a:t>Sin embargo, en ocasiones no es fácil distinguir qué es lo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s-ES_tradnl" sz="2400">
                <a:solidFill>
                  <a:srgbClr val="1C1C1C"/>
                </a:solidFill>
              </a:rPr>
              <a:t>conveniente para nosotros y podemos por tanto equivocarnos!!!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s-ES_tradnl" sz="2400">
                <a:solidFill>
                  <a:srgbClr val="1C1C1C"/>
                </a:solidFill>
              </a:rPr>
              <a:t>En este caso las decisiones no son simples.</a:t>
            </a:r>
            <a:endParaRPr lang="es-ES_tradnl" sz="2400" b="1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1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1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860" name="Group 4"/>
          <p:cNvGrpSpPr>
            <a:grpSpLocks/>
          </p:cNvGrpSpPr>
          <p:nvPr/>
        </p:nvGrpSpPr>
        <p:grpSpPr bwMode="auto">
          <a:xfrm>
            <a:off x="1066800" y="2514600"/>
            <a:ext cx="1371600" cy="1504950"/>
            <a:chOff x="576" y="672"/>
            <a:chExt cx="1344" cy="1248"/>
          </a:xfrm>
        </p:grpSpPr>
        <p:sp>
          <p:nvSpPr>
            <p:cNvPr id="249861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9862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49863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49864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49865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49866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49867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49868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49869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49870" name="Text Box 14"/>
          <p:cNvSpPr txBox="1">
            <a:spLocks noChangeArrowheads="1"/>
          </p:cNvSpPr>
          <p:nvPr/>
        </p:nvSpPr>
        <p:spPr bwMode="auto">
          <a:xfrm>
            <a:off x="2590800" y="1524000"/>
            <a:ext cx="6400800" cy="420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CO" sz="5400" b="1">
                <a:solidFill>
                  <a:srgbClr val="77777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 Mundo Gris: Cuando dos caminos pueden ser desventajosos.</a:t>
            </a:r>
            <a:r>
              <a:rPr lang="es-CO" sz="4000" b="1">
                <a:solidFill>
                  <a:srgbClr val="77777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30" name="Text Box 18"/>
          <p:cNvSpPr txBox="1">
            <a:spLocks noChangeArrowheads="1"/>
          </p:cNvSpPr>
          <p:nvPr/>
        </p:nvSpPr>
        <p:spPr bwMode="auto">
          <a:xfrm>
            <a:off x="2133600" y="323850"/>
            <a:ext cx="53340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003399"/>
                </a:solidFill>
                <a:latin typeface="Arial" charset="0"/>
                <a:cs typeface="Arial" charset="0"/>
              </a:rPr>
              <a:t>¡</a:t>
            </a:r>
            <a:r>
              <a:rPr lang="en-US" sz="3200" b="1">
                <a:solidFill>
                  <a:srgbClr val="003399"/>
                </a:solidFill>
                <a:latin typeface="Arial" charset="0"/>
              </a:rPr>
              <a:t>Estudia lo que quieras!!!!</a:t>
            </a:r>
            <a:endParaRPr lang="es-PR" sz="2400" b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8382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rgbClr val="1C1C1C"/>
                </a:solidFill>
                <a:latin typeface="Arial" charset="0"/>
              </a:rPr>
              <a:t>Decidir lo que queremos hacer con nuestras vidas no es un simple </a:t>
            </a:r>
            <a:r>
              <a:rPr lang="en-US" sz="2400" b="1" u="sng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capricho</a:t>
            </a:r>
            <a:r>
              <a:rPr lang="en-US" sz="2400">
                <a:solidFill>
                  <a:srgbClr val="1C1C1C"/>
                </a:solidFill>
                <a:latin typeface="Arial" charset="0"/>
              </a:rPr>
              <a:t>, ¿Cierto?</a:t>
            </a:r>
          </a:p>
        </p:txBody>
      </p:sp>
      <p:grpSp>
        <p:nvGrpSpPr>
          <p:cNvPr id="218134" name="Group 22"/>
          <p:cNvGrpSpPr>
            <a:grpSpLocks/>
          </p:cNvGrpSpPr>
          <p:nvPr/>
        </p:nvGrpSpPr>
        <p:grpSpPr bwMode="auto">
          <a:xfrm>
            <a:off x="0" y="2590800"/>
            <a:ext cx="3438525" cy="2781300"/>
            <a:chOff x="0" y="1680"/>
            <a:chExt cx="2166" cy="1752"/>
          </a:xfrm>
        </p:grpSpPr>
        <p:pic>
          <p:nvPicPr>
            <p:cNvPr id="218116" name="Picture 4" descr="estudia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0" y="1680"/>
              <a:ext cx="1824" cy="1541"/>
            </a:xfrm>
            <a:prstGeom prst="rect">
              <a:avLst/>
            </a:prstGeom>
            <a:noFill/>
          </p:spPr>
        </p:pic>
        <p:sp>
          <p:nvSpPr>
            <p:cNvPr id="218117" name="Rectangle 5"/>
            <p:cNvSpPr>
              <a:spLocks noChangeArrowheads="1"/>
            </p:cNvSpPr>
            <p:nvPr/>
          </p:nvSpPr>
          <p:spPr bwMode="auto">
            <a:xfrm>
              <a:off x="0" y="3288"/>
              <a:ext cx="216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900">
                  <a:latin typeface="Arial" charset="0"/>
                </a:rPr>
                <a:t>http://linux0.unsl.edu.ar/~webfmn/boletines/boletin81/estudiar.gif</a:t>
              </a:r>
            </a:p>
          </p:txBody>
        </p:sp>
      </p:grpSp>
      <p:grpSp>
        <p:nvGrpSpPr>
          <p:cNvPr id="218120" name="Group 8"/>
          <p:cNvGrpSpPr>
            <a:grpSpLocks/>
          </p:cNvGrpSpPr>
          <p:nvPr/>
        </p:nvGrpSpPr>
        <p:grpSpPr bwMode="auto">
          <a:xfrm>
            <a:off x="1143000" y="152400"/>
            <a:ext cx="1066800" cy="1047750"/>
            <a:chOff x="576" y="672"/>
            <a:chExt cx="1344" cy="1248"/>
          </a:xfrm>
        </p:grpSpPr>
        <p:sp>
          <p:nvSpPr>
            <p:cNvPr id="218121" name="Rectangle 9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8122" name="Group 10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18123" name="Picture 11" descr="greenlight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18124" name="Picture 12" descr="iconmicroscop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18125" name="Picture 13" descr="icondna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18126" name="Picture 14" descr="iconshuttle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18127" name="Picture 15" descr="info_ethics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18128" name="Picture 16" descr="stopsign4c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18129" name="Picture 17" descr="imaat7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18132" name="Group 20"/>
          <p:cNvGrpSpPr>
            <a:grpSpLocks/>
          </p:cNvGrpSpPr>
          <p:nvPr/>
        </p:nvGrpSpPr>
        <p:grpSpPr bwMode="auto">
          <a:xfrm>
            <a:off x="6180138" y="1828800"/>
            <a:ext cx="2963862" cy="2759075"/>
            <a:chOff x="3893" y="1152"/>
            <a:chExt cx="1867" cy="1738"/>
          </a:xfrm>
        </p:grpSpPr>
        <p:pic>
          <p:nvPicPr>
            <p:cNvPr id="218119" name="Picture 7" descr="avilaura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84" y="1152"/>
              <a:ext cx="1776" cy="1658"/>
            </a:xfrm>
            <a:prstGeom prst="rect">
              <a:avLst/>
            </a:prstGeom>
            <a:noFill/>
          </p:spPr>
        </p:pic>
        <p:sp>
          <p:nvSpPr>
            <p:cNvPr id="218131" name="Rectangle 19"/>
            <p:cNvSpPr>
              <a:spLocks noChangeArrowheads="1"/>
            </p:cNvSpPr>
            <p:nvPr/>
          </p:nvSpPr>
          <p:spPr bwMode="auto">
            <a:xfrm>
              <a:off x="3893" y="2640"/>
              <a:ext cx="18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  <a:hlinkClick r:id="rId12"/>
                </a:rPr>
                <a:t>http://upload.wikimedia.org/wikipedia/commons/thumb/a/ae/</a:t>
              </a:r>
              <a:endParaRPr lang="en-US">
                <a:solidFill>
                  <a:srgbClr val="1C1C1C"/>
                </a:solidFill>
              </a:endParaRPr>
            </a:p>
            <a:p>
              <a:r>
                <a:rPr lang="en-US">
                  <a:solidFill>
                    <a:srgbClr val="1C1C1C"/>
                  </a:solidFill>
                </a:rPr>
                <a:t>Mad_scientist.svg/250px-Mad_scientist.svg.png</a:t>
              </a:r>
              <a:r>
                <a:rPr lang="en-US" sz="1200">
                  <a:solidFill>
                    <a:srgbClr val="1C1C1C"/>
                  </a:solidFill>
                </a:rPr>
                <a:t> </a:t>
              </a:r>
            </a:p>
          </p:txBody>
        </p:sp>
      </p:grpSp>
      <p:grpSp>
        <p:nvGrpSpPr>
          <p:cNvPr id="218137" name="Group 25"/>
          <p:cNvGrpSpPr>
            <a:grpSpLocks/>
          </p:cNvGrpSpPr>
          <p:nvPr/>
        </p:nvGrpSpPr>
        <p:grpSpPr bwMode="auto">
          <a:xfrm>
            <a:off x="3124200" y="3352800"/>
            <a:ext cx="3414713" cy="3338513"/>
            <a:chOff x="1968" y="2112"/>
            <a:chExt cx="2151" cy="2103"/>
          </a:xfrm>
        </p:grpSpPr>
        <p:pic>
          <p:nvPicPr>
            <p:cNvPr id="218135" name="Picture 2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112" y="2112"/>
              <a:ext cx="1842" cy="1926"/>
            </a:xfrm>
            <a:prstGeom prst="rect">
              <a:avLst/>
            </a:prstGeom>
            <a:noFill/>
          </p:spPr>
        </p:pic>
        <p:sp>
          <p:nvSpPr>
            <p:cNvPr id="218136" name="Rectangle 24"/>
            <p:cNvSpPr>
              <a:spLocks noChangeArrowheads="1"/>
            </p:cNvSpPr>
            <p:nvPr/>
          </p:nvSpPr>
          <p:spPr bwMode="auto">
            <a:xfrm>
              <a:off x="1968" y="4080"/>
              <a:ext cx="2151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http://www.caratulasdecine.com/Caratulas2/Mi_padre_es_ingeniero.jpg</a:t>
              </a:r>
            </a:p>
          </p:txBody>
        </p:sp>
      </p:grpSp>
      <p:sp>
        <p:nvSpPr>
          <p:cNvPr id="218138" name="Text Box 26"/>
          <p:cNvSpPr txBox="1">
            <a:spLocks noChangeArrowheads="1"/>
          </p:cNvSpPr>
          <p:nvPr/>
        </p:nvSpPr>
        <p:spPr bwMode="auto">
          <a:xfrm>
            <a:off x="6553200" y="4800600"/>
            <a:ext cx="274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000">
              <a:solidFill>
                <a:srgbClr val="1C1C1C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21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1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30" grpId="0" animBg="1"/>
      <p:bldP spid="2181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60" name="Group 4"/>
          <p:cNvGrpSpPr>
            <a:grpSpLocks/>
          </p:cNvGrpSpPr>
          <p:nvPr/>
        </p:nvGrpSpPr>
        <p:grpSpPr bwMode="auto">
          <a:xfrm>
            <a:off x="1524000" y="381000"/>
            <a:ext cx="1219200" cy="1066800"/>
            <a:chOff x="576" y="672"/>
            <a:chExt cx="1344" cy="1248"/>
          </a:xfrm>
        </p:grpSpPr>
        <p:sp>
          <p:nvSpPr>
            <p:cNvPr id="224261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4262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24263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24264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24265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24266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24267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24268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24269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24270" name="Text Box 14"/>
          <p:cNvSpPr txBox="1">
            <a:spLocks noChangeArrowheads="1"/>
          </p:cNvSpPr>
          <p:nvPr/>
        </p:nvSpPr>
        <p:spPr bwMode="auto">
          <a:xfrm>
            <a:off x="2743200" y="508000"/>
            <a:ext cx="4495800" cy="71120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4000" b="1">
                <a:solidFill>
                  <a:srgbClr val="77777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 mundo gris</a:t>
            </a:r>
          </a:p>
        </p:txBody>
      </p:sp>
      <p:sp>
        <p:nvSpPr>
          <p:cNvPr id="224273" name="Text Box 17"/>
          <p:cNvSpPr txBox="1">
            <a:spLocks noChangeArrowheads="1"/>
          </p:cNvSpPr>
          <p:nvPr/>
        </p:nvSpPr>
        <p:spPr bwMode="auto">
          <a:xfrm>
            <a:off x="533400" y="1981200"/>
            <a:ext cx="77882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1C1C1C"/>
                </a:solidFill>
              </a:rPr>
              <a:t>      ¿Así por ejemplo ¿será bueno el que le responde al asesino donde está su víctima cuando éste sabe que la va a matar?</a:t>
            </a:r>
            <a:endParaRPr lang="en-US" sz="2400"/>
          </a:p>
        </p:txBody>
      </p:sp>
      <p:pic>
        <p:nvPicPr>
          <p:cNvPr id="224275" name="Picture 19" descr="g30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4200" y="3505200"/>
            <a:ext cx="2819400" cy="2819400"/>
          </a:xfrm>
          <a:prstGeom prst="rect">
            <a:avLst/>
          </a:prstGeom>
          <a:noFill/>
        </p:spPr>
      </p:pic>
      <p:sp>
        <p:nvSpPr>
          <p:cNvPr id="224276" name="Rectangle 20"/>
          <p:cNvSpPr>
            <a:spLocks noChangeArrowheads="1"/>
          </p:cNvSpPr>
          <p:nvPr/>
        </p:nvSpPr>
        <p:spPr bwMode="auto">
          <a:xfrm>
            <a:off x="2743200" y="6019800"/>
            <a:ext cx="3136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1C1C1C"/>
                </a:solidFill>
              </a:rPr>
              <a:t>http://www.cabanadigital.com/img_portfolio/g30.jpg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4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4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4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70" grpId="0" animBg="1"/>
      <p:bldP spid="224270" grpId="1" animBg="1"/>
      <p:bldP spid="22427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886" name="Group 6"/>
          <p:cNvGrpSpPr>
            <a:grpSpLocks/>
          </p:cNvGrpSpPr>
          <p:nvPr/>
        </p:nvGrpSpPr>
        <p:grpSpPr bwMode="auto">
          <a:xfrm>
            <a:off x="533400" y="609600"/>
            <a:ext cx="1219200" cy="1066800"/>
            <a:chOff x="576" y="672"/>
            <a:chExt cx="1344" cy="1248"/>
          </a:xfrm>
        </p:grpSpPr>
        <p:sp>
          <p:nvSpPr>
            <p:cNvPr id="250887" name="Rectangle 7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0888" name="Group 8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50889" name="Picture 9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50890" name="Picture 10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50891" name="Picture 11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50892" name="Picture 12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50893" name="Picture 13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50894" name="Picture 14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50895" name="Picture 15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0896" name="Text Box 16"/>
          <p:cNvSpPr txBox="1">
            <a:spLocks noChangeArrowheads="1"/>
          </p:cNvSpPr>
          <p:nvPr/>
        </p:nvSpPr>
        <p:spPr bwMode="auto">
          <a:xfrm>
            <a:off x="1828800" y="600075"/>
            <a:ext cx="6553200" cy="107632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 mundo </a:t>
            </a:r>
            <a:r>
              <a:rPr lang="es-PR" sz="32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gris</a:t>
            </a:r>
            <a:r>
              <a:rPr lang="es-PR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: Miremos este ejemplo</a:t>
            </a:r>
          </a:p>
        </p:txBody>
      </p:sp>
      <p:grpSp>
        <p:nvGrpSpPr>
          <p:cNvPr id="250900" name="Group 20"/>
          <p:cNvGrpSpPr>
            <a:grpSpLocks/>
          </p:cNvGrpSpPr>
          <p:nvPr/>
        </p:nvGrpSpPr>
        <p:grpSpPr bwMode="auto">
          <a:xfrm>
            <a:off x="457200" y="1905000"/>
            <a:ext cx="7543800" cy="4800600"/>
            <a:chOff x="384" y="720"/>
            <a:chExt cx="4752" cy="3024"/>
          </a:xfrm>
        </p:grpSpPr>
        <p:pic>
          <p:nvPicPr>
            <p:cNvPr id="250885" name="Picture 5" descr="lisabook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CACC9"/>
                </a:clrFrom>
                <a:clrTo>
                  <a:srgbClr val="FCACC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4" y="1344"/>
              <a:ext cx="1530" cy="2400"/>
            </a:xfrm>
            <a:prstGeom prst="rect">
              <a:avLst/>
            </a:prstGeom>
            <a:noFill/>
          </p:spPr>
        </p:pic>
        <p:grpSp>
          <p:nvGrpSpPr>
            <p:cNvPr id="250899" name="Group 19"/>
            <p:cNvGrpSpPr>
              <a:grpSpLocks/>
            </p:cNvGrpSpPr>
            <p:nvPr/>
          </p:nvGrpSpPr>
          <p:grpSpPr bwMode="auto">
            <a:xfrm>
              <a:off x="1344" y="720"/>
              <a:ext cx="3792" cy="1248"/>
              <a:chOff x="1344" y="720"/>
              <a:chExt cx="3792" cy="1248"/>
            </a:xfrm>
          </p:grpSpPr>
          <p:sp>
            <p:nvSpPr>
              <p:cNvPr id="250897" name="AutoShape 17"/>
              <p:cNvSpPr>
                <a:spLocks noChangeArrowheads="1"/>
              </p:cNvSpPr>
              <p:nvPr/>
            </p:nvSpPr>
            <p:spPr bwMode="auto">
              <a:xfrm>
                <a:off x="1344" y="720"/>
                <a:ext cx="3792" cy="1248"/>
              </a:xfrm>
              <a:prstGeom prst="wedgeEllipseCallout">
                <a:avLst>
                  <a:gd name="adj1" fmla="val -43750"/>
                  <a:gd name="adj2" fmla="val 7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/>
                <a:endParaRPr lang="en-US"/>
              </a:p>
            </p:txBody>
          </p:sp>
          <p:sp>
            <p:nvSpPr>
              <p:cNvPr id="250898" name="Rectangle 18"/>
              <p:cNvSpPr>
                <a:spLocks noChangeArrowheads="1"/>
              </p:cNvSpPr>
              <p:nvPr/>
            </p:nvSpPr>
            <p:spPr bwMode="auto">
              <a:xfrm>
                <a:off x="2016" y="912"/>
                <a:ext cx="2448" cy="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s-PR" sz="1600" b="1">
                    <a:solidFill>
                      <a:srgbClr val="1C1C1C"/>
                    </a:solidFill>
                  </a:rPr>
                  <a:t>Una compañía farmacéutica ha descubierto un medicamento que mejora la calidad de vida de los pacientes de VIH-SIDA, y en algunos casos cura completamente el síndrome</a:t>
                </a:r>
                <a:endParaRPr lang="en-US" sz="1600" b="1">
                  <a:solidFill>
                    <a:srgbClr val="1C1C1C"/>
                  </a:solidFill>
                </a:endParaRPr>
              </a:p>
            </p:txBody>
          </p:sp>
        </p:grpSp>
      </p:grpSp>
      <p:pic>
        <p:nvPicPr>
          <p:cNvPr id="250902" name="Picture 22" descr="d8c143e4c2fab8c5291eeeff7ebeac59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0" y="3886200"/>
            <a:ext cx="3048000" cy="280352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0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0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96" grpId="0" animBg="1"/>
      <p:bldP spid="250896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9" name="Picture 5" descr="LisaSimps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6400" y="2438400"/>
            <a:ext cx="3333750" cy="3505200"/>
          </a:xfrm>
          <a:prstGeom prst="rect">
            <a:avLst/>
          </a:prstGeom>
          <a:noFill/>
        </p:spPr>
      </p:pic>
      <p:sp>
        <p:nvSpPr>
          <p:cNvPr id="251910" name="AutoShape 6"/>
          <p:cNvSpPr>
            <a:spLocks noChangeArrowheads="1"/>
          </p:cNvSpPr>
          <p:nvPr/>
        </p:nvSpPr>
        <p:spPr bwMode="auto">
          <a:xfrm>
            <a:off x="381000" y="457200"/>
            <a:ext cx="5105400" cy="2895600"/>
          </a:xfrm>
          <a:prstGeom prst="wedgeRectCallout">
            <a:avLst>
              <a:gd name="adj1" fmla="val 52426"/>
              <a:gd name="adj2" fmla="val 7604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s-PR" sz="2800">
                <a:solidFill>
                  <a:srgbClr val="1C1C1C"/>
                </a:solidFill>
              </a:rPr>
              <a:t>Para producirla en cantidades industriales se generarían desechos químicos tóxicos, y resulta muy costoso eliminarlos mediante los procedimientos legales</a:t>
            </a:r>
            <a:endParaRPr lang="en-US" sz="2800">
              <a:solidFill>
                <a:srgbClr val="1C1C1C"/>
              </a:solidFill>
            </a:endParaRPr>
          </a:p>
        </p:txBody>
      </p:sp>
      <p:pic>
        <p:nvPicPr>
          <p:cNvPr id="251912" name="Picture 8" descr="biohazardp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2F0FD"/>
              </a:clrFrom>
              <a:clrTo>
                <a:srgbClr val="F2F0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3000" y="3581400"/>
            <a:ext cx="3124200" cy="264953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3" name="Picture 5" descr="lisa-yell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05400" y="2438400"/>
            <a:ext cx="3333750" cy="3876675"/>
          </a:xfrm>
          <a:prstGeom prst="rect">
            <a:avLst/>
          </a:prstGeom>
          <a:noFill/>
        </p:spPr>
      </p:pic>
      <p:sp>
        <p:nvSpPr>
          <p:cNvPr id="252934" name="AutoShape 6"/>
          <p:cNvSpPr>
            <a:spLocks noChangeArrowheads="1"/>
          </p:cNvSpPr>
          <p:nvPr/>
        </p:nvSpPr>
        <p:spPr bwMode="auto">
          <a:xfrm>
            <a:off x="533400" y="762000"/>
            <a:ext cx="4572000" cy="2743200"/>
          </a:xfrm>
          <a:prstGeom prst="wedgeRectCallout">
            <a:avLst>
              <a:gd name="adj1" fmla="val 74514"/>
              <a:gd name="adj2" fmla="val 828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s-PR" sz="2800">
                <a:solidFill>
                  <a:srgbClr val="1C1C1C"/>
                </a:solidFill>
              </a:rPr>
              <a:t>La compañía decide desecharlos temporalmente en un acuífero de agua subterránea del cual nadie utiliza como agua potable.</a:t>
            </a:r>
            <a:endParaRPr lang="en-US" sz="2800">
              <a:solidFill>
                <a:srgbClr val="1C1C1C"/>
              </a:solidFill>
            </a:endParaRPr>
          </a:p>
        </p:txBody>
      </p:sp>
      <p:pic>
        <p:nvPicPr>
          <p:cNvPr id="252936" name="Picture 8" descr="bild26_thum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962400"/>
            <a:ext cx="1855788" cy="264795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61" name="Picture 9" descr="logosp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800" y="3581400"/>
            <a:ext cx="2014538" cy="3133725"/>
          </a:xfrm>
          <a:prstGeom prst="rect">
            <a:avLst/>
          </a:prstGeom>
          <a:noFill/>
        </p:spPr>
      </p:pic>
      <p:pic>
        <p:nvPicPr>
          <p:cNvPr id="253963" name="Picture 11" descr="500px-Lisa_Simpso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0" y="3581400"/>
            <a:ext cx="2819400" cy="2819400"/>
          </a:xfrm>
          <a:prstGeom prst="rect">
            <a:avLst/>
          </a:prstGeom>
          <a:noFill/>
        </p:spPr>
      </p:pic>
      <p:sp>
        <p:nvSpPr>
          <p:cNvPr id="253958" name="AutoShape 6"/>
          <p:cNvSpPr>
            <a:spLocks noChangeArrowheads="1"/>
          </p:cNvSpPr>
          <p:nvPr/>
        </p:nvSpPr>
        <p:spPr bwMode="auto">
          <a:xfrm>
            <a:off x="1066800" y="1066800"/>
            <a:ext cx="4724400" cy="2286000"/>
          </a:xfrm>
          <a:prstGeom prst="wedgeRectCallout">
            <a:avLst>
              <a:gd name="adj1" fmla="val 68986"/>
              <a:gd name="adj2" fmla="val 103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just" eaLnBrk="1" hangingPunct="1">
              <a:lnSpc>
                <a:spcPct val="80000"/>
              </a:lnSpc>
              <a:spcBef>
                <a:spcPct val="20000"/>
              </a:spcBef>
            </a:pPr>
            <a:r>
              <a:rPr lang="es-PR" sz="2400">
                <a:solidFill>
                  <a:srgbClr val="1C1C1C"/>
                </a:solidFill>
              </a:rPr>
              <a:t>Esto ocurrirá en lo que el producto genera dinero para la compañía, y a la vez salva miles de vidas, para entonces poder costear la limpieza del acuífero, y eliminar los desechos de la manera adecuada.</a:t>
            </a:r>
            <a:endParaRPr lang="en-US" sz="2400">
              <a:solidFill>
                <a:srgbClr val="1C1C1C"/>
              </a:solidFill>
            </a:endParaRPr>
          </a:p>
          <a:p>
            <a:pPr algn="ctr"/>
            <a:endParaRPr lang="en-US" sz="240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81" name="Picture 5" descr="[Simpsons Art Prints, Posters - The Lisa Simpson Scream]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828800"/>
            <a:ext cx="3152775" cy="4733925"/>
          </a:xfrm>
          <a:prstGeom prst="rect">
            <a:avLst/>
          </a:prstGeom>
          <a:noFill/>
        </p:spPr>
      </p:pic>
      <p:sp>
        <p:nvSpPr>
          <p:cNvPr id="254982" name="AutoShape 6"/>
          <p:cNvSpPr>
            <a:spLocks noChangeArrowheads="1"/>
          </p:cNvSpPr>
          <p:nvPr/>
        </p:nvSpPr>
        <p:spPr bwMode="auto">
          <a:xfrm>
            <a:off x="457200" y="685800"/>
            <a:ext cx="3581400" cy="2590800"/>
          </a:xfrm>
          <a:prstGeom prst="wedgeRectCallout">
            <a:avLst>
              <a:gd name="adj1" fmla="val 79833"/>
              <a:gd name="adj2" fmla="val 915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254983" name="Text Box 7"/>
          <p:cNvSpPr txBox="1">
            <a:spLocks noChangeArrowheads="1"/>
          </p:cNvSpPr>
          <p:nvPr/>
        </p:nvSpPr>
        <p:spPr bwMode="auto">
          <a:xfrm>
            <a:off x="762000" y="1143000"/>
            <a:ext cx="31242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2000">
                <a:solidFill>
                  <a:srgbClr val="1C1C1C"/>
                </a:solidFill>
              </a:rPr>
              <a:t>¿Crees que la compañía debería continuar con la producción del medicamento pese a su impacto ambiental?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868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_tradnl">
                <a:solidFill>
                  <a:srgbClr val="1C1C1C"/>
                </a:solidFill>
              </a:rPr>
              <a:t>Al no estar aislado de una sociedad, el uso de su libertad (elegir) como ser humano podría tener unas connotaciones graves sobre los demás</a:t>
            </a:r>
            <a:r>
              <a:rPr lang="en-US">
                <a:solidFill>
                  <a:srgbClr val="1C1C1C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>
              <a:solidFill>
                <a:srgbClr val="1C1C1C"/>
              </a:solidFill>
            </a:endParaRPr>
          </a:p>
          <a:p>
            <a:pPr>
              <a:lnSpc>
                <a:spcPct val="90000"/>
              </a:lnSpc>
            </a:pPr>
            <a:r>
              <a:rPr lang="es-ES_tradnl">
                <a:solidFill>
                  <a:srgbClr val="1C1C1C"/>
                </a:solidFill>
              </a:rPr>
              <a:t>Aqu</a:t>
            </a:r>
            <a:r>
              <a:rPr lang="es-ES_tradnl">
                <a:solidFill>
                  <a:srgbClr val="1C1C1C"/>
                </a:solidFill>
                <a:cs typeface="Tahoma" pitchFamily="34" charset="0"/>
              </a:rPr>
              <a:t>í </a:t>
            </a:r>
            <a:r>
              <a:rPr lang="es-ES_tradnl">
                <a:solidFill>
                  <a:srgbClr val="1C1C1C"/>
                </a:solidFill>
              </a:rPr>
              <a:t>es entonces donde cabe la ética de la ciencia y de la ingeniería.</a:t>
            </a:r>
          </a:p>
          <a:p>
            <a:pPr>
              <a:lnSpc>
                <a:spcPct val="90000"/>
              </a:lnSpc>
            </a:pPr>
            <a:endParaRPr lang="es-ES_tradnl">
              <a:solidFill>
                <a:srgbClr val="1C1C1C"/>
              </a:solidFill>
            </a:endParaRP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1C1C1C"/>
                </a:solidFill>
              </a:rPr>
              <a:t>La ética nos sirve de</a:t>
            </a:r>
            <a:r>
              <a:rPr lang="es-ES_tradnl">
                <a:solidFill>
                  <a:srgbClr val="1C1C1C"/>
                </a:solidFill>
              </a:rPr>
              <a:t> luz en medio del mundo </a:t>
            </a:r>
            <a:r>
              <a:rPr lang="es-ES_tradnl" u="sng">
                <a:solidFill>
                  <a:srgbClr val="77777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Gris</a:t>
            </a:r>
            <a:r>
              <a:rPr lang="es-ES_tradnl">
                <a:solidFill>
                  <a:srgbClr val="1C1C1C"/>
                </a:solidFill>
              </a:rPr>
              <a:t>.</a:t>
            </a:r>
          </a:p>
        </p:txBody>
      </p:sp>
      <p:grpSp>
        <p:nvGrpSpPr>
          <p:cNvPr id="235524" name="Group 4"/>
          <p:cNvGrpSpPr>
            <a:grpSpLocks/>
          </p:cNvGrpSpPr>
          <p:nvPr/>
        </p:nvGrpSpPr>
        <p:grpSpPr bwMode="auto">
          <a:xfrm>
            <a:off x="2133600" y="152400"/>
            <a:ext cx="1219200" cy="1066800"/>
            <a:chOff x="576" y="672"/>
            <a:chExt cx="1344" cy="1248"/>
          </a:xfrm>
        </p:grpSpPr>
        <p:sp>
          <p:nvSpPr>
            <p:cNvPr id="235525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5526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35527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35528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35529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35530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35531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35532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35533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35534" name="Text Box 14"/>
          <p:cNvSpPr txBox="1">
            <a:spLocks noChangeArrowheads="1"/>
          </p:cNvSpPr>
          <p:nvPr/>
        </p:nvSpPr>
        <p:spPr bwMode="auto">
          <a:xfrm>
            <a:off x="3429000" y="381000"/>
            <a:ext cx="36576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77777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 mundo gris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5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5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4" grpId="0" animBg="1"/>
      <p:bldP spid="23553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548" name="Group 4"/>
          <p:cNvGrpSpPr>
            <a:grpSpLocks/>
          </p:cNvGrpSpPr>
          <p:nvPr/>
        </p:nvGrpSpPr>
        <p:grpSpPr bwMode="auto">
          <a:xfrm>
            <a:off x="2057400" y="381000"/>
            <a:ext cx="1219200" cy="1066800"/>
            <a:chOff x="576" y="672"/>
            <a:chExt cx="1344" cy="1248"/>
          </a:xfrm>
        </p:grpSpPr>
        <p:sp>
          <p:nvSpPr>
            <p:cNvPr id="236549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6550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36551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36552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36553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36554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36555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36556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36557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36558" name="Text Box 14"/>
          <p:cNvSpPr txBox="1">
            <a:spLocks noChangeArrowheads="1"/>
          </p:cNvSpPr>
          <p:nvPr/>
        </p:nvSpPr>
        <p:spPr bwMode="auto">
          <a:xfrm>
            <a:off x="3276600" y="609600"/>
            <a:ext cx="36576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Agradecimientos</a:t>
            </a:r>
          </a:p>
        </p:txBody>
      </p:sp>
      <p:sp>
        <p:nvSpPr>
          <p:cNvPr id="236559" name="Text Box 15"/>
          <p:cNvSpPr txBox="1">
            <a:spLocks noChangeArrowheads="1"/>
          </p:cNvSpPr>
          <p:nvPr/>
        </p:nvSpPr>
        <p:spPr bwMode="auto">
          <a:xfrm>
            <a:off x="669925" y="1833563"/>
            <a:ext cx="1841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6560" name="Text Box 16"/>
          <p:cNvSpPr txBox="1">
            <a:spLocks noChangeArrowheads="1"/>
          </p:cNvSpPr>
          <p:nvPr/>
        </p:nvSpPr>
        <p:spPr bwMode="auto">
          <a:xfrm>
            <a:off x="762000" y="2209800"/>
            <a:ext cx="7262813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2000" b="1">
                <a:solidFill>
                  <a:srgbClr val="1C1C1C"/>
                </a:solidFill>
                <a:cs typeface="Tahoma" pitchFamily="34" charset="0"/>
              </a:rPr>
              <a:t> Srta. Lorna Enid Muñiz Cruz</a:t>
            </a:r>
          </a:p>
          <a:p>
            <a:endParaRPr lang="en-US" sz="2000" b="1">
              <a:solidFill>
                <a:srgbClr val="1C1C1C"/>
              </a:solidFill>
              <a:cs typeface="Tahoma" pitchFamily="34" charset="0"/>
            </a:endParaRPr>
          </a:p>
          <a:p>
            <a:pPr>
              <a:buClr>
                <a:schemeClr val="hlink"/>
              </a:buClr>
              <a:buFont typeface="Wingdings" pitchFamily="2" charset="2"/>
              <a:buChar char="q"/>
            </a:pPr>
            <a:r>
              <a:rPr lang="en-US" sz="2000" b="1">
                <a:solidFill>
                  <a:srgbClr val="1C1C1C"/>
                </a:solidFill>
                <a:cs typeface="Tahoma" pitchFamily="34" charset="0"/>
              </a:rPr>
              <a:t> Sr. Anardi Antonio Agosto Mujica</a:t>
            </a:r>
          </a:p>
          <a:p>
            <a:pPr>
              <a:buClr>
                <a:schemeClr val="hlink"/>
              </a:buClr>
              <a:buFont typeface="Wingdings" pitchFamily="2" charset="2"/>
              <a:buChar char="q"/>
            </a:pPr>
            <a:endParaRPr lang="en-US" sz="2000" b="1">
              <a:solidFill>
                <a:srgbClr val="1C1C1C"/>
              </a:solidFill>
              <a:cs typeface="Tahoma" pitchFamily="34" charset="0"/>
            </a:endParaRPr>
          </a:p>
          <a:p>
            <a:pPr>
              <a:buClr>
                <a:schemeClr val="folHlink"/>
              </a:buClr>
              <a:buFont typeface="Wingdings" pitchFamily="2" charset="2"/>
              <a:buChar char="q"/>
            </a:pPr>
            <a:r>
              <a:rPr lang="en-US" sz="2000" b="1">
                <a:solidFill>
                  <a:srgbClr val="1C1C1C"/>
                </a:solidFill>
                <a:cs typeface="Tahoma" pitchFamily="34" charset="0"/>
              </a:rPr>
              <a:t> NSF</a:t>
            </a:r>
            <a:r>
              <a:rPr lang="en-US" altLang="ko-KR" sz="2000" b="1">
                <a:solidFill>
                  <a:srgbClr val="000000"/>
                </a:solidFill>
                <a:ea typeface="굴림" charset="-127"/>
                <a:cs typeface="Tahoma" pitchFamily="34" charset="0"/>
              </a:rPr>
              <a:t> 0629377 Graduate Education in Research Ethics </a:t>
            </a:r>
          </a:p>
          <a:p>
            <a:pPr>
              <a:buClr>
                <a:schemeClr val="hlink"/>
              </a:buClr>
              <a:buFont typeface="Wingdings" pitchFamily="2" charset="2"/>
              <a:buNone/>
            </a:pPr>
            <a:r>
              <a:rPr lang="en-US" altLang="ko-KR" sz="2000" b="1">
                <a:solidFill>
                  <a:srgbClr val="000000"/>
                </a:solidFill>
                <a:ea typeface="굴림" charset="-127"/>
                <a:cs typeface="Tahoma" pitchFamily="34" charset="0"/>
              </a:rPr>
              <a:t>    for Scientist and Engineers.</a:t>
            </a:r>
          </a:p>
          <a:p>
            <a:pPr>
              <a:buClr>
                <a:schemeClr val="hlink"/>
              </a:buClr>
              <a:buFont typeface="Wingdings" pitchFamily="2" charset="2"/>
              <a:buNone/>
            </a:pPr>
            <a:endParaRPr lang="en-US" altLang="ko-KR" sz="2000" b="1">
              <a:solidFill>
                <a:srgbClr val="000000"/>
              </a:solidFill>
              <a:ea typeface="굴림" charset="-127"/>
              <a:cs typeface="Tahoma" pitchFamily="34" charset="0"/>
            </a:endParaRPr>
          </a:p>
          <a:p>
            <a:pPr>
              <a:buClr>
                <a:srgbClr val="800080"/>
              </a:buClr>
              <a:buFont typeface="Wingdings" pitchFamily="2" charset="2"/>
              <a:buChar char="q"/>
            </a:pPr>
            <a:r>
              <a:rPr lang="en-US" sz="2000" b="1">
                <a:solidFill>
                  <a:srgbClr val="000000"/>
                </a:solidFill>
                <a:ea typeface="Times New Roman" pitchFamily="18" charset="0"/>
                <a:cs typeface="Tahoma" pitchFamily="34" charset="0"/>
              </a:rPr>
              <a:t> Estudiantes y maetsros de CROEM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6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6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8" grpId="0" animBg="1"/>
      <p:bldP spid="236558" grpId="1" animBg="1"/>
      <p:bldP spid="23656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02" name="Group 2"/>
          <p:cNvGrpSpPr>
            <a:grpSpLocks/>
          </p:cNvGrpSpPr>
          <p:nvPr/>
        </p:nvGrpSpPr>
        <p:grpSpPr bwMode="auto">
          <a:xfrm>
            <a:off x="2057400" y="381000"/>
            <a:ext cx="1219200" cy="1066800"/>
            <a:chOff x="576" y="672"/>
            <a:chExt cx="1344" cy="1248"/>
          </a:xfrm>
        </p:grpSpPr>
        <p:sp>
          <p:nvSpPr>
            <p:cNvPr id="256003" name="Rectangle 3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004" name="Group 4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56005" name="Picture 5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56006" name="Picture 6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56007" name="Picture 7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56008" name="Picture 8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56009" name="Picture 9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56010" name="Picture 10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56011" name="Picture 11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6012" name="Text Box 12"/>
          <p:cNvSpPr txBox="1">
            <a:spLocks noChangeArrowheads="1"/>
          </p:cNvSpPr>
          <p:nvPr/>
        </p:nvSpPr>
        <p:spPr bwMode="auto">
          <a:xfrm>
            <a:off x="3276600" y="609600"/>
            <a:ext cx="2743200" cy="58896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32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Bibliografía</a:t>
            </a:r>
          </a:p>
        </p:txBody>
      </p:sp>
      <p:sp>
        <p:nvSpPr>
          <p:cNvPr id="256013" name="Text Box 13"/>
          <p:cNvSpPr txBox="1">
            <a:spLocks noChangeArrowheads="1"/>
          </p:cNvSpPr>
          <p:nvPr/>
        </p:nvSpPr>
        <p:spPr bwMode="auto">
          <a:xfrm>
            <a:off x="669925" y="1833563"/>
            <a:ext cx="18415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56015" name="Text Box 15"/>
          <p:cNvSpPr txBox="1">
            <a:spLocks noChangeArrowheads="1"/>
          </p:cNvSpPr>
          <p:nvPr/>
        </p:nvSpPr>
        <p:spPr bwMode="auto">
          <a:xfrm>
            <a:off x="381000" y="1752600"/>
            <a:ext cx="81534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2000">
                <a:solidFill>
                  <a:srgbClr val="1C1C1C"/>
                </a:solidFill>
              </a:rPr>
              <a:t>	Ética para Amador. Fernando Savater. Editorial Ariel 1991.</a:t>
            </a: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00"/>
                </a:solidFill>
              </a:rPr>
              <a:t>	Francis L. Macrina.  2005.  Scientific Integrity: Text and Cases 	in Responsible Conduct of Research. 3</a:t>
            </a:r>
            <a:r>
              <a:rPr lang="en-US" sz="2000" baseline="30000">
                <a:solidFill>
                  <a:srgbClr val="000000"/>
                </a:solidFill>
              </a:rPr>
              <a:t>rd</a:t>
            </a:r>
            <a:r>
              <a:rPr lang="en-US" sz="2000">
                <a:solidFill>
                  <a:srgbClr val="000000"/>
                </a:solidFill>
              </a:rPr>
              <a:t> Ed. ASM.</a:t>
            </a:r>
            <a:endParaRPr lang="es-ES_tradnl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6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2" grpId="0" animBg="1"/>
      <p:bldP spid="256012" grpId="1" animBg="1"/>
      <p:bldP spid="2560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686800" cy="1981200"/>
          </a:xfrm>
        </p:spPr>
        <p:txBody>
          <a:bodyPr/>
          <a:lstStyle/>
          <a:p>
            <a:pPr algn="ctr" eaLnBrk="0" hangingPunct="0">
              <a:spcBef>
                <a:spcPct val="50000"/>
              </a:spcBef>
              <a:buFontTx/>
              <a:buNone/>
            </a:pPr>
            <a:r>
              <a:rPr lang="en-US" b="0">
                <a:solidFill>
                  <a:srgbClr val="1C1C1C"/>
                </a:solidFill>
              </a:rPr>
              <a:t>Para decidir sobre algunos dilemas necesitamos conocer mas en detalle la cuestión. Reconocer los elementos</a:t>
            </a:r>
          </a:p>
          <a:p>
            <a:pPr>
              <a:buFontTx/>
              <a:buNone/>
            </a:pPr>
            <a:endParaRPr lang="en-US"/>
          </a:p>
        </p:txBody>
      </p:sp>
      <p:grpSp>
        <p:nvGrpSpPr>
          <p:cNvPr id="265220" name="Group 4"/>
          <p:cNvGrpSpPr>
            <a:grpSpLocks/>
          </p:cNvGrpSpPr>
          <p:nvPr/>
        </p:nvGrpSpPr>
        <p:grpSpPr bwMode="auto">
          <a:xfrm>
            <a:off x="3352800" y="3276600"/>
            <a:ext cx="2963863" cy="2759075"/>
            <a:chOff x="3893" y="1152"/>
            <a:chExt cx="1867" cy="1738"/>
          </a:xfrm>
        </p:grpSpPr>
        <p:pic>
          <p:nvPicPr>
            <p:cNvPr id="265221" name="Picture 5" descr="avilaura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84" y="1152"/>
              <a:ext cx="1776" cy="1658"/>
            </a:xfrm>
            <a:prstGeom prst="rect">
              <a:avLst/>
            </a:prstGeom>
            <a:noFill/>
          </p:spPr>
        </p:pic>
        <p:sp>
          <p:nvSpPr>
            <p:cNvPr id="265222" name="Rectangle 6"/>
            <p:cNvSpPr>
              <a:spLocks noChangeArrowheads="1"/>
            </p:cNvSpPr>
            <p:nvPr/>
          </p:nvSpPr>
          <p:spPr bwMode="auto">
            <a:xfrm>
              <a:off x="3893" y="2640"/>
              <a:ext cx="18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  <a:hlinkClick r:id="rId4"/>
                </a:rPr>
                <a:t>http://upload.wikimedia.org/wikipedia/commons/thumb/a/ae/</a:t>
              </a:r>
              <a:endParaRPr lang="en-US">
                <a:solidFill>
                  <a:srgbClr val="1C1C1C"/>
                </a:solidFill>
              </a:endParaRPr>
            </a:p>
            <a:p>
              <a:r>
                <a:rPr lang="en-US">
                  <a:solidFill>
                    <a:srgbClr val="1C1C1C"/>
                  </a:solidFill>
                </a:rPr>
                <a:t>Mad_scientist.svg/250px-Mad_scientist.svg.png</a:t>
              </a:r>
              <a:r>
                <a:rPr lang="en-US" sz="1200">
                  <a:solidFill>
                    <a:srgbClr val="1C1C1C"/>
                  </a:solidFill>
                </a:rPr>
                <a:t> 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40" name="Rectangle 4"/>
          <p:cNvSpPr>
            <a:spLocks noChangeArrowheads="1"/>
          </p:cNvSpPr>
          <p:nvPr/>
        </p:nvSpPr>
        <p:spPr bwMode="auto">
          <a:xfrm>
            <a:off x="152400" y="2133600"/>
            <a:ext cx="8686800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s-ES_tradnl" sz="36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 científico</a:t>
            </a:r>
            <a:r>
              <a:rPr lang="es-ES_tradnl" sz="36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: Aplicación del  método científico para generar explicaciones sobre los fenómenos naturales. </a:t>
            </a:r>
          </a:p>
          <a:p>
            <a:pPr algn="just"/>
            <a:endParaRPr lang="es-ES_tradnl" sz="3600">
              <a:solidFill>
                <a:srgbClr val="1C1C1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algn="just"/>
            <a:r>
              <a:rPr lang="es-ES_tradnl" sz="36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 Ingeniero:</a:t>
            </a:r>
            <a:r>
              <a:rPr lang="es-ES_tradnl" sz="36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Es el arte de </a:t>
            </a:r>
            <a:r>
              <a:rPr lang="es-ES_tradnl" sz="36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hacer</a:t>
            </a:r>
            <a:r>
              <a:rPr lang="es-ES_tradnl" sz="36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sustentado en la ciencia. Es ciencia práctica activa (</a:t>
            </a:r>
            <a:r>
              <a:rPr lang="es-ES_tradnl" sz="18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http://ancefn.org.ar/vocacion/Bignoli-R.pdf</a:t>
            </a:r>
            <a:r>
              <a:rPr lang="en-US" sz="3600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).</a:t>
            </a:r>
          </a:p>
        </p:txBody>
      </p:sp>
      <p:grpSp>
        <p:nvGrpSpPr>
          <p:cNvPr id="219141" name="Group 5"/>
          <p:cNvGrpSpPr>
            <a:grpSpLocks/>
          </p:cNvGrpSpPr>
          <p:nvPr/>
        </p:nvGrpSpPr>
        <p:grpSpPr bwMode="auto">
          <a:xfrm>
            <a:off x="228600" y="381000"/>
            <a:ext cx="1371600" cy="1295400"/>
            <a:chOff x="576" y="672"/>
            <a:chExt cx="1344" cy="1248"/>
          </a:xfrm>
        </p:grpSpPr>
        <p:sp>
          <p:nvSpPr>
            <p:cNvPr id="219142" name="Rectangle 6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9143" name="Group 7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19144" name="Picture 8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19145" name="Picture 9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19146" name="Picture 10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19147" name="Picture 11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19148" name="Picture 12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19149" name="Picture 13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19150" name="Picture 14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19151" name="Text Box 15"/>
          <p:cNvSpPr txBox="1">
            <a:spLocks noChangeArrowheads="1"/>
          </p:cNvSpPr>
          <p:nvPr/>
        </p:nvSpPr>
        <p:spPr bwMode="auto">
          <a:xfrm>
            <a:off x="1600200" y="457200"/>
            <a:ext cx="6781800" cy="1076325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sz="32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¿Qué es ser científico?, ¿Qué es ser ingeniero?.</a:t>
            </a:r>
            <a:endParaRPr lang="es-PR" sz="3200" b="1">
              <a:solidFill>
                <a:srgbClr val="003399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9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9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62" name="Group 18"/>
          <p:cNvGrpSpPr>
            <a:grpSpLocks/>
          </p:cNvGrpSpPr>
          <p:nvPr/>
        </p:nvGrpSpPr>
        <p:grpSpPr bwMode="auto">
          <a:xfrm>
            <a:off x="457200" y="381000"/>
            <a:ext cx="1371600" cy="1295400"/>
            <a:chOff x="576" y="672"/>
            <a:chExt cx="1344" cy="1248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8553" name="Group 9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108554" name="Picture 10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108555" name="Picture 11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108556" name="Picture 12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108557" name="Picture 13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108558" name="Picture 14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108559" name="Picture 15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108560" name="Picture 16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08564" name="Text Box 20"/>
          <p:cNvSpPr txBox="1">
            <a:spLocks noChangeArrowheads="1"/>
          </p:cNvSpPr>
          <p:nvPr/>
        </p:nvSpPr>
        <p:spPr bwMode="auto">
          <a:xfrm>
            <a:off x="1828800" y="609600"/>
            <a:ext cx="6781800" cy="83185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PR" sz="24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 método científico: conociendo nuestro alrededor gracias a los sentidos</a:t>
            </a:r>
          </a:p>
        </p:txBody>
      </p:sp>
      <p:sp>
        <p:nvSpPr>
          <p:cNvPr id="108574" name="Text Box 30"/>
          <p:cNvSpPr txBox="1">
            <a:spLocks noChangeArrowheads="1"/>
          </p:cNvSpPr>
          <p:nvPr/>
        </p:nvSpPr>
        <p:spPr bwMode="auto">
          <a:xfrm>
            <a:off x="914400" y="5638800"/>
            <a:ext cx="7445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¿Podemos realizar predicciones gracias a este conocimiento?</a:t>
            </a:r>
          </a:p>
        </p:txBody>
      </p:sp>
      <p:pic>
        <p:nvPicPr>
          <p:cNvPr id="108575" name="Picture 31" descr="amazon_caterpillar_snak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95400" y="2133600"/>
            <a:ext cx="2193925" cy="3149600"/>
          </a:xfrm>
          <a:prstGeom prst="rect">
            <a:avLst/>
          </a:prstGeom>
          <a:noFill/>
        </p:spPr>
      </p:pic>
      <p:pic>
        <p:nvPicPr>
          <p:cNvPr id="108576" name="Picture 32" descr="amazon_caterpillar_snake"/>
          <p:cNvPicPr>
            <a:picLocks noChangeAspect="1" noChangeArrowheads="1"/>
          </p:cNvPicPr>
          <p:nvPr/>
        </p:nvPicPr>
        <p:blipFill>
          <a:blip r:embed="rId10" cstate="print"/>
          <a:srcRect l="25926" t="49033" r="14815" b="14839"/>
          <a:stretch>
            <a:fillRect/>
          </a:stretch>
        </p:blipFill>
        <p:spPr bwMode="auto">
          <a:xfrm>
            <a:off x="4724400" y="2438400"/>
            <a:ext cx="2743200" cy="2400300"/>
          </a:xfrm>
          <a:prstGeom prst="rect">
            <a:avLst/>
          </a:prstGeom>
          <a:noFill/>
        </p:spPr>
      </p:pic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1143000" y="5334000"/>
            <a:ext cx="24558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/>
            <a:r>
              <a:rPr lang="en-US" b="1">
                <a:hlinkClick r:id="rId11"/>
              </a:rPr>
              <a:t>www.whatsthatbug.com/caterpillar_3.html</a:t>
            </a:r>
            <a:r>
              <a:rPr lang="en-US"/>
              <a:t> 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8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64" grpId="0" animBg="1"/>
      <p:bldP spid="108574" grpId="0"/>
      <p:bldP spid="1085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81000"/>
            <a:ext cx="7010400" cy="990600"/>
          </a:xfrm>
          <a:noFill/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sz="24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Las Observaciones pueden llevarnos a preguntas respecto a como funciona la naturaleza</a:t>
            </a:r>
          </a:p>
        </p:txBody>
      </p:sp>
      <p:grpSp>
        <p:nvGrpSpPr>
          <p:cNvPr id="243716" name="Group 4"/>
          <p:cNvGrpSpPr>
            <a:grpSpLocks/>
          </p:cNvGrpSpPr>
          <p:nvPr/>
        </p:nvGrpSpPr>
        <p:grpSpPr bwMode="auto">
          <a:xfrm>
            <a:off x="381000" y="228600"/>
            <a:ext cx="1371600" cy="1295400"/>
            <a:chOff x="576" y="672"/>
            <a:chExt cx="1344" cy="1248"/>
          </a:xfrm>
        </p:grpSpPr>
        <p:sp>
          <p:nvSpPr>
            <p:cNvPr id="243717" name="Rectangle 5"/>
            <p:cNvSpPr>
              <a:spLocks noChangeArrowheads="1"/>
            </p:cNvSpPr>
            <p:nvPr/>
          </p:nvSpPr>
          <p:spPr bwMode="auto">
            <a:xfrm>
              <a:off x="576" y="672"/>
              <a:ext cx="1344" cy="120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>
                    <a:alpha val="16000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3718" name="Group 6"/>
            <p:cNvGrpSpPr>
              <a:grpSpLocks/>
            </p:cNvGrpSpPr>
            <p:nvPr/>
          </p:nvGrpSpPr>
          <p:grpSpPr bwMode="auto">
            <a:xfrm>
              <a:off x="624" y="672"/>
              <a:ext cx="1248" cy="1248"/>
              <a:chOff x="768" y="192"/>
              <a:chExt cx="4542" cy="3984"/>
            </a:xfrm>
          </p:grpSpPr>
          <p:pic>
            <p:nvPicPr>
              <p:cNvPr id="243719" name="Picture 7" descr="greenlight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546443">
                <a:off x="3696" y="528"/>
                <a:ext cx="1500" cy="1614"/>
              </a:xfrm>
              <a:prstGeom prst="rect">
                <a:avLst/>
              </a:prstGeom>
              <a:noFill/>
            </p:spPr>
          </p:pic>
          <p:pic>
            <p:nvPicPr>
              <p:cNvPr id="243720" name="Picture 8" descr="iconmicroscop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68" y="624"/>
                <a:ext cx="1804" cy="1890"/>
              </a:xfrm>
              <a:prstGeom prst="rect">
                <a:avLst/>
              </a:prstGeom>
              <a:noFill/>
            </p:spPr>
          </p:pic>
          <p:pic>
            <p:nvPicPr>
              <p:cNvPr id="243721" name="Picture 9" descr="icondna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80" y="2208"/>
                <a:ext cx="1743" cy="1736"/>
              </a:xfrm>
              <a:prstGeom prst="rect">
                <a:avLst/>
              </a:prstGeom>
              <a:noFill/>
            </p:spPr>
          </p:pic>
          <p:pic>
            <p:nvPicPr>
              <p:cNvPr id="243722" name="Picture 10" descr="iconshuttle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68" y="1872"/>
                <a:ext cx="2142" cy="1857"/>
              </a:xfrm>
              <a:prstGeom prst="rect">
                <a:avLst/>
              </a:prstGeom>
              <a:noFill/>
            </p:spPr>
          </p:pic>
          <p:pic>
            <p:nvPicPr>
              <p:cNvPr id="243723" name="Picture 11" descr="info_ethics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64" y="192"/>
                <a:ext cx="2628" cy="2343"/>
              </a:xfrm>
              <a:prstGeom prst="rect">
                <a:avLst/>
              </a:prstGeom>
              <a:noFill/>
            </p:spPr>
          </p:pic>
          <p:pic>
            <p:nvPicPr>
              <p:cNvPr id="243724" name="Picture 12" descr="stopsign4c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-2097087">
                <a:off x="816" y="2208"/>
                <a:ext cx="1392" cy="1968"/>
              </a:xfrm>
              <a:prstGeom prst="rect">
                <a:avLst/>
              </a:prstGeom>
              <a:noFill/>
            </p:spPr>
          </p:pic>
          <p:pic>
            <p:nvPicPr>
              <p:cNvPr id="243725" name="Picture 13" descr="imaat7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304" y="1248"/>
                <a:ext cx="2148" cy="2098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43727" name="Text Box 15"/>
          <p:cNvSpPr txBox="1">
            <a:spLocks noChangeArrowheads="1"/>
          </p:cNvSpPr>
          <p:nvPr/>
        </p:nvSpPr>
        <p:spPr bwMode="auto">
          <a:xfrm>
            <a:off x="914400" y="2514600"/>
            <a:ext cx="7086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rgbClr val="1C1C1C"/>
                </a:solidFill>
              </a:rPr>
              <a:t>¿Todas las aves vuelan?</a:t>
            </a:r>
          </a:p>
        </p:txBody>
      </p:sp>
      <p:grpSp>
        <p:nvGrpSpPr>
          <p:cNvPr id="243728" name="Group 16"/>
          <p:cNvGrpSpPr>
            <a:grpSpLocks/>
          </p:cNvGrpSpPr>
          <p:nvPr/>
        </p:nvGrpSpPr>
        <p:grpSpPr bwMode="auto">
          <a:xfrm>
            <a:off x="5791200" y="3581400"/>
            <a:ext cx="3103563" cy="3109913"/>
            <a:chOff x="3696" y="1200"/>
            <a:chExt cx="1955" cy="1959"/>
          </a:xfrm>
        </p:grpSpPr>
        <p:pic>
          <p:nvPicPr>
            <p:cNvPr id="243729" name="Picture 17" descr="pigeon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936" y="1200"/>
              <a:ext cx="1500" cy="1776"/>
            </a:xfrm>
            <a:prstGeom prst="rect">
              <a:avLst/>
            </a:prstGeom>
            <a:noFill/>
          </p:spPr>
        </p:pic>
        <p:sp>
          <p:nvSpPr>
            <p:cNvPr id="243730" name="Rectangle 18"/>
            <p:cNvSpPr>
              <a:spLocks noChangeArrowheads="1"/>
            </p:cNvSpPr>
            <p:nvPr/>
          </p:nvSpPr>
          <p:spPr bwMode="auto">
            <a:xfrm>
              <a:off x="3696" y="3024"/>
              <a:ext cx="1955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http://www.abc.net.au/science/features/reindeer/img/pigeon.jpg</a:t>
              </a:r>
            </a:p>
          </p:txBody>
        </p:sp>
      </p:grpSp>
      <p:grpSp>
        <p:nvGrpSpPr>
          <p:cNvPr id="243731" name="Group 19"/>
          <p:cNvGrpSpPr>
            <a:grpSpLocks/>
          </p:cNvGrpSpPr>
          <p:nvPr/>
        </p:nvGrpSpPr>
        <p:grpSpPr bwMode="auto">
          <a:xfrm>
            <a:off x="1143000" y="3810000"/>
            <a:ext cx="3898900" cy="2195513"/>
            <a:chOff x="1008" y="2832"/>
            <a:chExt cx="2456" cy="1383"/>
          </a:xfrm>
        </p:grpSpPr>
        <p:pic>
          <p:nvPicPr>
            <p:cNvPr id="243732" name="Picture 20" descr="flying_great_horned_owl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344" y="2832"/>
              <a:ext cx="1800" cy="1242"/>
            </a:xfrm>
            <a:prstGeom prst="rect">
              <a:avLst/>
            </a:prstGeom>
            <a:noFill/>
          </p:spPr>
        </p:pic>
        <p:sp>
          <p:nvSpPr>
            <p:cNvPr id="243733" name="Rectangle 21"/>
            <p:cNvSpPr>
              <a:spLocks noChangeArrowheads="1"/>
            </p:cNvSpPr>
            <p:nvPr/>
          </p:nvSpPr>
          <p:spPr bwMode="auto">
            <a:xfrm>
              <a:off x="1008" y="4080"/>
              <a:ext cx="2456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1C1C1C"/>
                  </a:solidFill>
                </a:rPr>
                <a:t>http://www.turtletrack.org/Issues03/Co06142003/Art/flying_great_horned_owl.jpg</a:t>
              </a:r>
            </a:p>
          </p:txBody>
        </p:sp>
      </p:grp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3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3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27" grpId="0"/>
    </p:bldLst>
  </p:timing>
</p:sld>
</file>

<file path=ppt/theme/theme1.xml><?xml version="1.0" encoding="utf-8"?>
<a:theme xmlns:a="http://schemas.openxmlformats.org/drawingml/2006/main" name="Gaussian reflection design template">
  <a:themeElements>
    <a:clrScheme name="Gaussian reflection design template 13">
      <a:dk1>
        <a:srgbClr val="57BCEF"/>
      </a:dk1>
      <a:lt1>
        <a:srgbClr val="DEF6F1"/>
      </a:lt1>
      <a:dk2>
        <a:srgbClr val="FFFFBD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49A0CC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Gaussian reflection design template">
      <a:majorFont>
        <a:latin typeface="Impact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Gaussian reflection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ussian reflection desig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ussian reflection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ussian reflection desig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ussian reflection desig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ussian reflection desig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ussian reflection desig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ussian reflection desig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ussian reflection desig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ussian reflection desig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ussian reflection desig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ussian reflection desig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ussian reflection design template 13">
        <a:dk1>
          <a:srgbClr val="57BCEF"/>
        </a:dk1>
        <a:lt1>
          <a:srgbClr val="DEF6F1"/>
        </a:lt1>
        <a:dk2>
          <a:srgbClr val="FFFFBD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49A0CC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Gaussian reflection design template</Template>
  <TotalTime>3113</TotalTime>
  <Words>1491</Words>
  <Application>Microsoft Office PowerPoint</Application>
  <PresentationFormat>On-screen Show (4:3)</PresentationFormat>
  <Paragraphs>299</Paragraphs>
  <Slides>58</Slides>
  <Notes>58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Gaussian reflection design template</vt:lpstr>
      <vt:lpstr>Slide 1</vt:lpstr>
      <vt:lpstr>Objetivos</vt:lpstr>
      <vt:lpstr>Slide 3</vt:lpstr>
      <vt:lpstr>Slide 4</vt:lpstr>
      <vt:lpstr>Slide 5</vt:lpstr>
      <vt:lpstr>Slide 6</vt:lpstr>
      <vt:lpstr>Slide 7</vt:lpstr>
      <vt:lpstr>Slide 8</vt:lpstr>
      <vt:lpstr>Las Observaciones pueden llevarnos a preguntas respecto a como funciona la naturaleza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Dept. Biologia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Isolation and Characterization of Heavy Metal Resistance Microorganism with Potential Bioremediative Capability</dc:title>
  <dc:creator>estudiante</dc:creator>
  <cp:lastModifiedBy>frey.william</cp:lastModifiedBy>
  <cp:revision>139</cp:revision>
  <cp:lastPrinted>1601-01-01T00:00:00Z</cp:lastPrinted>
  <dcterms:created xsi:type="dcterms:W3CDTF">2005-03-07T21:52:50Z</dcterms:created>
  <dcterms:modified xsi:type="dcterms:W3CDTF">2011-03-01T11:58:25Z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TC010902961033</vt:lpwstr>
  </property>
</Properties>
</file>